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75" r:id="rId3"/>
    <p:sldId id="289" r:id="rId4"/>
    <p:sldId id="277" r:id="rId5"/>
    <p:sldId id="276" r:id="rId6"/>
    <p:sldId id="278" r:id="rId7"/>
    <p:sldId id="279" r:id="rId8"/>
    <p:sldId id="274" r:id="rId9"/>
    <p:sldId id="258" r:id="rId10"/>
    <p:sldId id="261" r:id="rId11"/>
    <p:sldId id="265" r:id="rId12"/>
    <p:sldId id="280" r:id="rId13"/>
    <p:sldId id="281" r:id="rId14"/>
    <p:sldId id="282" r:id="rId15"/>
    <p:sldId id="283" r:id="rId16"/>
    <p:sldId id="284" r:id="rId17"/>
    <p:sldId id="285" r:id="rId18"/>
    <p:sldId id="288" r:id="rId19"/>
    <p:sldId id="290" r:id="rId20"/>
    <p:sldId id="286" r:id="rId21"/>
    <p:sldId id="2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4995" autoAdjust="0"/>
    <p:restoredTop sz="94660"/>
  </p:normalViewPr>
  <p:slideViewPr>
    <p:cSldViewPr snapToGrid="0">
      <p:cViewPr>
        <p:scale>
          <a:sx n="100" d="100"/>
          <a:sy n="100" d="100"/>
        </p:scale>
        <p:origin x="-894"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F62DD-BF5D-4E03-827A-5026989C8B38}" type="datetimeFigureOut">
              <a:rPr lang="en-US" smtClean="0"/>
              <a:t>8/26/2019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2DC93-EE85-492D-89FE-FB243563D5BC}" type="slidenum">
              <a:rPr lang="en-US" smtClean="0"/>
              <a:t>‹#›</a:t>
            </a:fld>
            <a:endParaRPr lang="en-US"/>
          </a:p>
        </p:txBody>
      </p:sp>
    </p:spTree>
    <p:extLst>
      <p:ext uri="{BB962C8B-B14F-4D97-AF65-F5344CB8AC3E}">
        <p14:creationId xmlns:p14="http://schemas.microsoft.com/office/powerpoint/2010/main" val="3028024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88A783-C891-49F5-A642-FED4B85CAC5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3372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876B43-311B-408C-8EDC-4A13DF3D78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721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400"/>
            <a:ext cx="2590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75692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45D80-742F-4CE2-9386-E14330C8144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716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EB0A93-1657-433E-B877-8390700B07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658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7CD296-F2E6-4915-AD7D-476A7ED1F9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516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1D20A5-F206-4C7E-8C00-34441FCA197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727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ECD201-0576-4406-8146-9A1F304C8CF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205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3C5C78-05D4-4FBA-82F4-89FB1821502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564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059AFE-E7C1-4808-A65A-684B3B235B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8679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5DEF21-1D20-4E95-A65C-404C4C5D3E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615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723D77-4CC3-4A17-8F4F-D522A05862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012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52400"/>
            <a:ext cx="10363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7C914AA7-970A-49CB-9ED8-A086B8EC0792}" type="slidenum">
              <a:rPr lang="en-US">
                <a:solidFill>
                  <a:srgbClr val="000000"/>
                </a:solidFill>
              </a:rPr>
              <a:pPr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907129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fontAlgn="base">
        <a:spcBef>
          <a:spcPct val="0"/>
        </a:spcBef>
        <a:spcAft>
          <a:spcPct val="0"/>
        </a:spcAft>
        <a:defRPr sz="4400">
          <a:solidFill>
            <a:schemeClr val="tx2"/>
          </a:solidFill>
          <a:latin typeface="Arial" charset="0"/>
          <a:ea typeface="ＭＳ Ｐゴシック" pitchFamily="48" charset="-128"/>
        </a:defRPr>
      </a:lvl6pPr>
      <a:lvl7pPr marL="914400" algn="ctr" rtl="0" fontAlgn="base">
        <a:spcBef>
          <a:spcPct val="0"/>
        </a:spcBef>
        <a:spcAft>
          <a:spcPct val="0"/>
        </a:spcAft>
        <a:defRPr sz="4400">
          <a:solidFill>
            <a:schemeClr val="tx2"/>
          </a:solidFill>
          <a:latin typeface="Arial" charset="0"/>
          <a:ea typeface="ＭＳ Ｐゴシック" pitchFamily="48" charset="-128"/>
        </a:defRPr>
      </a:lvl7pPr>
      <a:lvl8pPr marL="1371600" algn="ctr" rtl="0" fontAlgn="base">
        <a:spcBef>
          <a:spcPct val="0"/>
        </a:spcBef>
        <a:spcAft>
          <a:spcPct val="0"/>
        </a:spcAft>
        <a:defRPr sz="4400">
          <a:solidFill>
            <a:schemeClr val="tx2"/>
          </a:solidFill>
          <a:latin typeface="Arial" charset="0"/>
          <a:ea typeface="ＭＳ Ｐゴシック" pitchFamily="48" charset="-128"/>
        </a:defRPr>
      </a:lvl8pPr>
      <a:lvl9pPr marL="1828800" algn="ctr" rtl="0" fontAlgn="base">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nstitutefortomorrow.com/" TargetMode="External"/><Relationship Id="rId2" Type="http://schemas.openxmlformats.org/officeDocument/2006/relationships/hyperlink" Target="http://www.sirhq.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C5F5D-3961-1143-935E-0F4007AC8264}"/>
              </a:ext>
            </a:extLst>
          </p:cNvPr>
          <p:cNvSpPr>
            <a:spLocks noGrp="1"/>
          </p:cNvSpPr>
          <p:nvPr>
            <p:ph type="title"/>
          </p:nvPr>
        </p:nvSpPr>
        <p:spPr/>
        <p:txBody>
          <a:bodyPr/>
          <a:lstStyle/>
          <a:p>
            <a:r>
              <a:rPr lang="en-US" dirty="0" smtClean="0">
                <a:latin typeface="Calibri Light" panose="020F0302020204030204" pitchFamily="34" charset="0"/>
                <a:cs typeface="Calibri Light" panose="020F0302020204030204" pitchFamily="34" charset="0"/>
              </a:rPr>
              <a:t>IRP, Inc. Update</a:t>
            </a: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xmlns="" id="{17FABDFC-3723-874E-81D8-293B3AC35748}"/>
              </a:ext>
            </a:extLst>
          </p:cNvPr>
          <p:cNvSpPr>
            <a:spLocks noGrp="1"/>
          </p:cNvSpPr>
          <p:nvPr>
            <p:ph idx="1"/>
          </p:nvPr>
        </p:nvSpPr>
        <p:spPr>
          <a:xfrm>
            <a:off x="872705" y="1958196"/>
            <a:ext cx="10446589" cy="2242868"/>
          </a:xfrm>
        </p:spPr>
        <p:txBody>
          <a:bodyPr>
            <a:normAutofit/>
          </a:bodyPr>
          <a:lstStyle/>
          <a:p>
            <a:pPr marL="0" indent="0">
              <a:buNone/>
            </a:pPr>
            <a:endParaRPr lang="en-US" sz="933" b="1" dirty="0" smtClean="0"/>
          </a:p>
          <a:p>
            <a:pPr marL="0" indent="0" algn="ctr">
              <a:buNone/>
            </a:pPr>
            <a:r>
              <a:rPr lang="en-US" sz="2800" dirty="0" smtClean="0">
                <a:latin typeface="Calibri Light" panose="020F0302020204030204" pitchFamily="34" charset="0"/>
                <a:cs typeface="Calibri Light" panose="020F0302020204030204" pitchFamily="34" charset="0"/>
              </a:rPr>
              <a:t>IFTA Annual Business Meeting</a:t>
            </a:r>
          </a:p>
          <a:p>
            <a:pPr marL="0" indent="0" algn="ctr">
              <a:buNone/>
            </a:pPr>
            <a:r>
              <a:rPr lang="en-US" sz="2800" dirty="0" smtClean="0">
                <a:latin typeface="Calibri Light" panose="020F0302020204030204" pitchFamily="34" charset="0"/>
                <a:cs typeface="Calibri Light" panose="020F0302020204030204" pitchFamily="34" charset="0"/>
              </a:rPr>
              <a:t>August 15, 2019</a:t>
            </a:r>
          </a:p>
          <a:p>
            <a:pPr marL="0" indent="0" algn="ctr">
              <a:buNone/>
            </a:pPr>
            <a:r>
              <a:rPr lang="en-US" sz="2800" dirty="0" smtClean="0">
                <a:latin typeface="Calibri Light" panose="020F0302020204030204" pitchFamily="34" charset="0"/>
                <a:cs typeface="Calibri Light" panose="020F0302020204030204" pitchFamily="34" charset="0"/>
              </a:rPr>
              <a:t>Raleigh, North Carolina</a:t>
            </a:r>
          </a:p>
          <a:p>
            <a:pPr marL="0" indent="0" algn="ctr">
              <a:buNone/>
            </a:pPr>
            <a:endParaRPr lang="en-US" sz="2800" dirty="0">
              <a:latin typeface="Calibri Light" panose="020F0302020204030204" pitchFamily="34" charset="0"/>
              <a:cs typeface="Calibri Light" panose="020F0302020204030204" pitchFamily="34" charset="0"/>
            </a:endParaRPr>
          </a:p>
          <a:p>
            <a:pPr marL="0" indent="0">
              <a:buNone/>
            </a:pPr>
            <a:endParaRPr lang="en-US" sz="1867" dirty="0" smtClean="0">
              <a:latin typeface="Calibri Light" panose="020F0302020204030204" pitchFamily="34" charset="0"/>
              <a:cs typeface="Calibri Light" panose="020F0302020204030204" pitchFamily="34" charset="0"/>
            </a:endParaRPr>
          </a:p>
        </p:txBody>
      </p:sp>
      <p:sp>
        <p:nvSpPr>
          <p:cNvPr id="4" name="TextBox 3"/>
          <p:cNvSpPr txBox="1"/>
          <p:nvPr/>
        </p:nvSpPr>
        <p:spPr>
          <a:xfrm>
            <a:off x="2306128" y="4615133"/>
            <a:ext cx="8971472" cy="954107"/>
          </a:xfrm>
          <a:prstGeom prst="rect">
            <a:avLst/>
          </a:prstGeom>
          <a:noFill/>
        </p:spPr>
        <p:txBody>
          <a:bodyPr wrap="square" rtlCol="0">
            <a:spAutoFit/>
          </a:bodyPr>
          <a:lstStyle/>
          <a:p>
            <a:r>
              <a:rPr lang="en-US" sz="2800" dirty="0" smtClean="0">
                <a:latin typeface="Calibri Light" panose="020F0302020204030204" pitchFamily="34" charset="0"/>
                <a:cs typeface="Calibri Light" panose="020F0302020204030204" pitchFamily="34" charset="0"/>
              </a:rPr>
              <a:t>Dawn Lietz					Tim Adams</a:t>
            </a:r>
          </a:p>
          <a:p>
            <a:r>
              <a:rPr lang="en-US" sz="2800" dirty="0" smtClean="0">
                <a:latin typeface="Calibri Light" panose="020F0302020204030204" pitchFamily="34" charset="0"/>
                <a:cs typeface="Calibri Light" panose="020F0302020204030204" pitchFamily="34" charset="0"/>
              </a:rPr>
              <a:t>IRP, Inc. Board Chair			IRP, Inc. CEO</a:t>
            </a:r>
          </a:p>
        </p:txBody>
      </p:sp>
    </p:spTree>
    <p:extLst>
      <p:ext uri="{BB962C8B-B14F-4D97-AF65-F5344CB8AC3E}">
        <p14:creationId xmlns:p14="http://schemas.microsoft.com/office/powerpoint/2010/main" val="130436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F55D22-8A61-2146-A000-2E1C275B29A5}"/>
              </a:ext>
            </a:extLst>
          </p:cNvPr>
          <p:cNvSpPr>
            <a:spLocks noGrp="1"/>
          </p:cNvSpPr>
          <p:nvPr>
            <p:ph type="title"/>
          </p:nvPr>
        </p:nvSpPr>
        <p:spPr>
          <a:xfrm>
            <a:off x="914400" y="1332235"/>
            <a:ext cx="10363200" cy="685800"/>
          </a:xfrm>
        </p:spPr>
        <p:txBody>
          <a:bodyPr/>
          <a:lstStyle/>
          <a:p>
            <a:pPr algn="l"/>
            <a:r>
              <a:rPr lang="en-US" sz="2667" i="1" dirty="0" smtClean="0">
                <a:latin typeface="Calibri Light" panose="020F0302020204030204" pitchFamily="34" charset="0"/>
                <a:cs typeface="Calibri Light" panose="020F0302020204030204" pitchFamily="34" charset="0"/>
              </a:rPr>
              <a:t>Most </a:t>
            </a:r>
            <a:r>
              <a:rPr lang="en-US" sz="2667" i="1" dirty="0">
                <a:latin typeface="Calibri Light" panose="020F0302020204030204" pitchFamily="34" charset="0"/>
                <a:cs typeface="Calibri Light" panose="020F0302020204030204" pitchFamily="34" charset="0"/>
              </a:rPr>
              <a:t>IRP Members Want IRP to Stay Ahead of the Curve, and Not Get Run Over by It.</a:t>
            </a:r>
          </a:p>
        </p:txBody>
      </p:sp>
      <p:sp>
        <p:nvSpPr>
          <p:cNvPr id="3" name="Content Placeholder 2">
            <a:extLst>
              <a:ext uri="{FF2B5EF4-FFF2-40B4-BE49-F238E27FC236}">
                <a16:creationId xmlns:a16="http://schemas.microsoft.com/office/drawing/2014/main" xmlns="" id="{52661A28-8079-704F-B497-BEFCA1B2658D}"/>
              </a:ext>
            </a:extLst>
          </p:cNvPr>
          <p:cNvSpPr>
            <a:spLocks noGrp="1"/>
          </p:cNvSpPr>
          <p:nvPr>
            <p:ph idx="1"/>
          </p:nvPr>
        </p:nvSpPr>
        <p:spPr>
          <a:xfrm>
            <a:off x="914400" y="2186464"/>
            <a:ext cx="10363200" cy="618945"/>
          </a:xfrm>
        </p:spPr>
        <p:txBody>
          <a:bodyPr/>
          <a:lstStyle/>
          <a:p>
            <a:pPr marL="0" indent="0">
              <a:buNone/>
            </a:pPr>
            <a:r>
              <a:rPr lang="en-US" sz="2133" b="1" dirty="0" smtClean="0">
                <a:latin typeface="Calibri Light" panose="020F0302020204030204" pitchFamily="34" charset="0"/>
                <a:cs typeface="Calibri Light" panose="020F0302020204030204" pitchFamily="34" charset="0"/>
              </a:rPr>
              <a:t>Some of what the </a:t>
            </a:r>
            <a:r>
              <a:rPr lang="en-US" sz="2133" b="1" dirty="0">
                <a:latin typeface="Calibri Light" panose="020F0302020204030204" pitchFamily="34" charset="0"/>
                <a:cs typeface="Calibri Light" panose="020F0302020204030204" pitchFamily="34" charset="0"/>
              </a:rPr>
              <a:t>IRP member </a:t>
            </a:r>
            <a:r>
              <a:rPr lang="en-US" sz="2133" b="1" dirty="0" smtClean="0">
                <a:latin typeface="Calibri Light" panose="020F0302020204030204" pitchFamily="34" charset="0"/>
                <a:cs typeface="Calibri Light" panose="020F0302020204030204" pitchFamily="34" charset="0"/>
              </a:rPr>
              <a:t>survey responses:</a:t>
            </a:r>
            <a:endParaRPr lang="en-US" sz="2133" b="1"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xmlns="" id="{439B18B9-E2F9-8247-8475-2CC9B8C5FD78}"/>
              </a:ext>
            </a:extLst>
          </p:cNvPr>
          <p:cNvSpPr>
            <a:spLocks noGrp="1"/>
          </p:cNvSpPr>
          <p:nvPr>
            <p:ph type="sldNum" sz="quarter" idx="12"/>
          </p:nvPr>
        </p:nvSpPr>
        <p:spPr/>
        <p:txBody>
          <a:bodyPr/>
          <a:lstStyle/>
          <a:p>
            <a:pPr>
              <a:defRPr/>
            </a:pPr>
            <a:fld id="{B6C1F12A-7044-4833-84F7-D6F7773616F5}" type="slidenum">
              <a:rPr lang="en-US" smtClean="0"/>
              <a:pPr>
                <a:defRPr/>
              </a:pPr>
              <a:t>10</a:t>
            </a:fld>
            <a:endParaRPr lang="en-US" dirty="0"/>
          </a:p>
        </p:txBody>
      </p:sp>
      <p:sp>
        <p:nvSpPr>
          <p:cNvPr id="5" name="TextBox 4">
            <a:extLst>
              <a:ext uri="{FF2B5EF4-FFF2-40B4-BE49-F238E27FC236}">
                <a16:creationId xmlns:a16="http://schemas.microsoft.com/office/drawing/2014/main" xmlns="" id="{14CB9A95-BE67-2B46-BAF1-C98F72E75BBA}"/>
              </a:ext>
            </a:extLst>
          </p:cNvPr>
          <p:cNvSpPr txBox="1"/>
          <p:nvPr/>
        </p:nvSpPr>
        <p:spPr>
          <a:xfrm>
            <a:off x="1240264" y="2554244"/>
            <a:ext cx="8926665" cy="3621248"/>
          </a:xfrm>
          <a:prstGeom prst="rect">
            <a:avLst/>
          </a:prstGeom>
          <a:noFill/>
        </p:spPr>
        <p:txBody>
          <a:bodyPr wrap="square" rtlCol="0">
            <a:spAutoFit/>
          </a:bodyPr>
          <a:lstStyle/>
          <a:p>
            <a:pPr algn="ctr"/>
            <a:endParaRPr lang="en-US" sz="2133" dirty="0">
              <a:solidFill>
                <a:schemeClr val="accent1"/>
              </a:solidFill>
            </a:endParaRPr>
          </a:p>
          <a:p>
            <a:pPr algn="ctr"/>
            <a:r>
              <a:rPr lang="en-US" sz="2400" dirty="0" smtClean="0">
                <a:latin typeface="Calibri Light" panose="020F0302020204030204" pitchFamily="34" charset="0"/>
                <a:cs typeface="Calibri Light" panose="020F0302020204030204" pitchFamily="34" charset="0"/>
              </a:rPr>
              <a:t>“</a:t>
            </a:r>
            <a:r>
              <a:rPr lang="en-US" sz="2400" dirty="0">
                <a:latin typeface="Calibri Light" panose="020F0302020204030204" pitchFamily="34" charset="0"/>
                <a:cs typeface="Calibri Light" panose="020F0302020204030204" pitchFamily="34" charset="0"/>
              </a:rPr>
              <a:t>The only way to attract the new generation to this field is to </a:t>
            </a:r>
          </a:p>
          <a:p>
            <a:pPr algn="ctr"/>
            <a:r>
              <a:rPr lang="en-US" sz="2400" dirty="0">
                <a:latin typeface="Calibri Light" panose="020F0302020204030204" pitchFamily="34" charset="0"/>
                <a:cs typeface="Calibri Light" panose="020F0302020204030204" pitchFamily="34" charset="0"/>
              </a:rPr>
              <a:t>be more tech driven and being open to new ways of doing things.”</a:t>
            </a:r>
          </a:p>
          <a:p>
            <a:pPr algn="ctr"/>
            <a:endParaRPr lang="en-US" sz="2400" dirty="0">
              <a:solidFill>
                <a:schemeClr val="accent1"/>
              </a:solidFill>
            </a:endParaRPr>
          </a:p>
          <a:p>
            <a:pPr algn="ctr"/>
            <a:r>
              <a:rPr lang="en-US" sz="2400" i="1" dirty="0">
                <a:latin typeface="Calibri Light" panose="020F0302020204030204" pitchFamily="34" charset="0"/>
                <a:cs typeface="Calibri Light" panose="020F0302020204030204" pitchFamily="34" charset="0"/>
              </a:rPr>
              <a:t>“IRP needs to lead the charge in leveraging technology to ease reporting requirements and help to ensure proper reporting and therefore proper fees are paid </a:t>
            </a:r>
            <a:r>
              <a:rPr lang="en-US" sz="2400" i="1" dirty="0" smtClean="0">
                <a:latin typeface="Calibri Light" panose="020F0302020204030204" pitchFamily="34" charset="0"/>
                <a:cs typeface="Calibri Light" panose="020F0302020204030204" pitchFamily="34" charset="0"/>
              </a:rPr>
              <a:t>and </a:t>
            </a:r>
            <a:r>
              <a:rPr lang="en-US" sz="2400" i="1" dirty="0">
                <a:latin typeface="Calibri Light" panose="020F0302020204030204" pitchFamily="34" charset="0"/>
                <a:cs typeface="Calibri Light" panose="020F0302020204030204" pitchFamily="34" charset="0"/>
              </a:rPr>
              <a:t>distributed to all jurisdictions.”</a:t>
            </a:r>
          </a:p>
          <a:p>
            <a:pPr algn="ctr"/>
            <a:endParaRPr lang="en-US" sz="2133" i="1" dirty="0">
              <a:latin typeface="Calibri Light" panose="020F0302020204030204" pitchFamily="34" charset="0"/>
              <a:cs typeface="Calibri Light" panose="020F0302020204030204" pitchFamily="34" charset="0"/>
            </a:endParaRPr>
          </a:p>
          <a:p>
            <a:pPr algn="ctr"/>
            <a:endParaRPr lang="en-US" sz="2133" dirty="0"/>
          </a:p>
          <a:p>
            <a:pPr algn="ctr"/>
            <a:endParaRPr lang="en-US" sz="2133" dirty="0"/>
          </a:p>
        </p:txBody>
      </p:sp>
      <p:sp>
        <p:nvSpPr>
          <p:cNvPr id="6" name="TextBox 5"/>
          <p:cNvSpPr txBox="1"/>
          <p:nvPr/>
        </p:nvSpPr>
        <p:spPr>
          <a:xfrm>
            <a:off x="4272424" y="208002"/>
            <a:ext cx="3367268" cy="646331"/>
          </a:xfrm>
          <a:prstGeom prst="rect">
            <a:avLst/>
          </a:prstGeom>
          <a:noFill/>
        </p:spPr>
        <p:txBody>
          <a:bodyPr wrap="none" rtlCol="0">
            <a:spAutoFit/>
          </a:bodyPr>
          <a:lstStyle/>
          <a:p>
            <a:r>
              <a:rPr lang="en-US" sz="3600" dirty="0" smtClean="0">
                <a:latin typeface="Calibri Light" panose="020F0302020204030204" pitchFamily="34" charset="0"/>
                <a:cs typeface="Calibri Light" panose="020F0302020204030204" pitchFamily="34" charset="0"/>
              </a:rPr>
              <a:t>What we learned</a:t>
            </a:r>
            <a:endParaRPr lang="en-US" sz="3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9647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51D08A9-ED00-C84B-B1C9-BD0514394701}"/>
              </a:ext>
            </a:extLst>
          </p:cNvPr>
          <p:cNvSpPr>
            <a:spLocks noGrp="1"/>
          </p:cNvSpPr>
          <p:nvPr>
            <p:ph type="title"/>
          </p:nvPr>
        </p:nvSpPr>
        <p:spPr/>
        <p:txBody>
          <a:bodyPr/>
          <a:lstStyle/>
          <a:p>
            <a:r>
              <a:rPr lang="en-US" sz="4000" dirty="0" smtClean="0">
                <a:latin typeface="Calibri Light" panose="020F0302020204030204" pitchFamily="34" charset="0"/>
                <a:cs typeface="Calibri Light" panose="020F0302020204030204" pitchFamily="34" charset="0"/>
              </a:rPr>
              <a:t>Member responses</a:t>
            </a:r>
            <a:endParaRPr lang="en-US" sz="4000" dirty="0">
              <a:latin typeface="Calibri Light" panose="020F0302020204030204" pitchFamily="34" charset="0"/>
              <a:cs typeface="Calibri Light" panose="020F0302020204030204" pitchFamily="34" charset="0"/>
            </a:endParaRPr>
          </a:p>
        </p:txBody>
      </p:sp>
      <p:sp>
        <p:nvSpPr>
          <p:cNvPr id="6" name="Content Placeholder 5">
            <a:extLst>
              <a:ext uri="{FF2B5EF4-FFF2-40B4-BE49-F238E27FC236}">
                <a16:creationId xmlns:a16="http://schemas.microsoft.com/office/drawing/2014/main" xmlns="" id="{9820AFF1-C506-8C47-97DC-2A489E490884}"/>
              </a:ext>
            </a:extLst>
          </p:cNvPr>
          <p:cNvSpPr>
            <a:spLocks noGrp="1"/>
          </p:cNvSpPr>
          <p:nvPr>
            <p:ph idx="1"/>
          </p:nvPr>
        </p:nvSpPr>
        <p:spPr/>
        <p:txBody>
          <a:bodyPr/>
          <a:lstStyle/>
          <a:p>
            <a:pPr marL="0" indent="0" algn="ctr">
              <a:buNone/>
            </a:pPr>
            <a:endParaRPr lang="en-US" sz="2133" i="1" dirty="0">
              <a:latin typeface="Calibri Light" panose="020F0302020204030204" pitchFamily="34" charset="0"/>
              <a:cs typeface="Calibri Light" panose="020F0302020204030204" pitchFamily="34" charset="0"/>
            </a:endParaRPr>
          </a:p>
          <a:p>
            <a:pPr marL="0" indent="0" algn="ctr">
              <a:buNone/>
            </a:pPr>
            <a:r>
              <a:rPr lang="en-US" sz="2400" i="1" dirty="0">
                <a:latin typeface="Calibri Light" panose="020F0302020204030204" pitchFamily="34" charset="0"/>
                <a:cs typeface="Calibri Light" panose="020F0302020204030204" pitchFamily="34" charset="0"/>
              </a:rPr>
              <a:t>“Keep the ball moving forward. Continue to be flexible and think outside of the box on ways to reach members and keep members engaged. It’s an ongoing, iterative process.”</a:t>
            </a:r>
          </a:p>
          <a:p>
            <a:pPr marL="0" indent="0" algn="ctr">
              <a:buNone/>
            </a:pPr>
            <a:endParaRPr lang="en-US" sz="2400" i="1" dirty="0" smtClean="0">
              <a:latin typeface="Calibri Light" panose="020F0302020204030204" pitchFamily="34" charset="0"/>
              <a:cs typeface="Calibri Light" panose="020F0302020204030204" pitchFamily="34" charset="0"/>
            </a:endParaRPr>
          </a:p>
          <a:p>
            <a:pPr marL="0" indent="0" algn="ctr">
              <a:buNone/>
            </a:pPr>
            <a:r>
              <a:rPr lang="en-US" sz="2400" i="1" dirty="0" smtClean="0">
                <a:latin typeface="Calibri Light" panose="020F0302020204030204" pitchFamily="34" charset="0"/>
                <a:cs typeface="Calibri Light" panose="020F0302020204030204" pitchFamily="34" charset="0"/>
              </a:rPr>
              <a:t>“</a:t>
            </a:r>
            <a:r>
              <a:rPr lang="en-US" sz="2400" i="1" dirty="0">
                <a:latin typeface="Calibri Light" panose="020F0302020204030204" pitchFamily="34" charset="0"/>
                <a:cs typeface="Calibri Light" panose="020F0302020204030204" pitchFamily="34" charset="0"/>
              </a:rPr>
              <a:t>Keep looking forward and embracing technology while </a:t>
            </a:r>
          </a:p>
          <a:p>
            <a:pPr marL="0" indent="0" algn="ctr">
              <a:buNone/>
            </a:pPr>
            <a:r>
              <a:rPr lang="en-US" sz="2400" i="1" dirty="0">
                <a:latin typeface="Calibri Light" panose="020F0302020204030204" pitchFamily="34" charset="0"/>
                <a:cs typeface="Calibri Light" panose="020F0302020204030204" pitchFamily="34" charset="0"/>
              </a:rPr>
              <a:t>leveraging work that partners have already done.”</a:t>
            </a:r>
          </a:p>
          <a:p>
            <a:pPr marL="0" indent="0" algn="ctr">
              <a:buNone/>
            </a:pPr>
            <a:endParaRPr lang="en-US" sz="2400" i="1" dirty="0">
              <a:solidFill>
                <a:schemeClr val="accent1"/>
              </a:solidFill>
            </a:endParaRPr>
          </a:p>
          <a:p>
            <a:pPr marL="0" indent="0" algn="ctr">
              <a:buNone/>
            </a:pPr>
            <a:endParaRPr lang="en-US" sz="2133" i="1" dirty="0">
              <a:solidFill>
                <a:schemeClr val="accent1"/>
              </a:solidFill>
            </a:endParaRPr>
          </a:p>
          <a:p>
            <a:pPr marL="0" indent="0">
              <a:buNone/>
            </a:pPr>
            <a:endParaRPr lang="en-US" sz="2133" i="1" dirty="0">
              <a:solidFill>
                <a:schemeClr val="accent1"/>
              </a:solidFill>
            </a:endParaRPr>
          </a:p>
        </p:txBody>
      </p:sp>
      <p:sp>
        <p:nvSpPr>
          <p:cNvPr id="2" name="Slide Number Placeholder 1">
            <a:extLst>
              <a:ext uri="{FF2B5EF4-FFF2-40B4-BE49-F238E27FC236}">
                <a16:creationId xmlns:a16="http://schemas.microsoft.com/office/drawing/2014/main" xmlns="" id="{CF3DB51A-CF11-B14A-BAB8-8C2E912B444D}"/>
              </a:ext>
            </a:extLst>
          </p:cNvPr>
          <p:cNvSpPr>
            <a:spLocks noGrp="1"/>
          </p:cNvSpPr>
          <p:nvPr>
            <p:ph type="sldNum" sz="quarter" idx="12"/>
          </p:nvPr>
        </p:nvSpPr>
        <p:spPr/>
        <p:txBody>
          <a:bodyPr/>
          <a:lstStyle/>
          <a:p>
            <a:pPr>
              <a:defRPr/>
            </a:pPr>
            <a:fld id="{B6C1F12A-7044-4833-84F7-D6F7773616F5}" type="slidenum">
              <a:rPr lang="en-US" smtClean="0"/>
              <a:pPr>
                <a:defRPr/>
              </a:pPr>
              <a:t>11</a:t>
            </a:fld>
            <a:endParaRPr lang="en-US" dirty="0"/>
          </a:p>
        </p:txBody>
      </p:sp>
    </p:spTree>
    <p:extLst>
      <p:ext uri="{BB962C8B-B14F-4D97-AF65-F5344CB8AC3E}">
        <p14:creationId xmlns:p14="http://schemas.microsoft.com/office/powerpoint/2010/main" val="264047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51D08A9-ED00-C84B-B1C9-BD0514394701}"/>
              </a:ext>
            </a:extLst>
          </p:cNvPr>
          <p:cNvSpPr>
            <a:spLocks noGrp="1"/>
          </p:cNvSpPr>
          <p:nvPr>
            <p:ph type="title"/>
          </p:nvPr>
        </p:nvSpPr>
        <p:spPr/>
        <p:txBody>
          <a:bodyPr/>
          <a:lstStyle/>
          <a:p>
            <a:r>
              <a:rPr lang="en-US" sz="4000" dirty="0" smtClean="0">
                <a:latin typeface="Calibri Light" panose="020F0302020204030204" pitchFamily="34" charset="0"/>
                <a:cs typeface="Calibri Light" panose="020F0302020204030204" pitchFamily="34" charset="0"/>
              </a:rPr>
              <a:t>Major Initiatives</a:t>
            </a:r>
            <a:endParaRPr lang="en-US" sz="4000" dirty="0">
              <a:latin typeface="Calibri Light" panose="020F0302020204030204" pitchFamily="34" charset="0"/>
              <a:cs typeface="Calibri Light" panose="020F0302020204030204" pitchFamily="34" charset="0"/>
            </a:endParaRPr>
          </a:p>
        </p:txBody>
      </p:sp>
      <p:sp>
        <p:nvSpPr>
          <p:cNvPr id="6" name="Content Placeholder 5">
            <a:extLst>
              <a:ext uri="{FF2B5EF4-FFF2-40B4-BE49-F238E27FC236}">
                <a16:creationId xmlns:a16="http://schemas.microsoft.com/office/drawing/2014/main" xmlns="" id="{9820AFF1-C506-8C47-97DC-2A489E490884}"/>
              </a:ext>
            </a:extLst>
          </p:cNvPr>
          <p:cNvSpPr>
            <a:spLocks noGrp="1"/>
          </p:cNvSpPr>
          <p:nvPr>
            <p:ph idx="1"/>
          </p:nvPr>
        </p:nvSpPr>
        <p:spPr>
          <a:xfrm>
            <a:off x="914400" y="1636143"/>
            <a:ext cx="10363200" cy="4114800"/>
          </a:xfrm>
        </p:spPr>
        <p:txBody>
          <a:bodyPr/>
          <a:lstStyle/>
          <a:p>
            <a:r>
              <a:rPr lang="en-US" sz="3600" dirty="0" smtClean="0">
                <a:latin typeface="Calibri Light" panose="020F0302020204030204" pitchFamily="34" charset="0"/>
                <a:cs typeface="Calibri Light" panose="020F0302020204030204" pitchFamily="34" charset="0"/>
              </a:rPr>
              <a:t>Clearinghouse Modernization/Data Repository</a:t>
            </a:r>
          </a:p>
          <a:p>
            <a:r>
              <a:rPr lang="en-US" sz="3600" dirty="0" smtClean="0">
                <a:latin typeface="Calibri Light" panose="020F0302020204030204" pitchFamily="34" charset="0"/>
                <a:cs typeface="Calibri Light" panose="020F0302020204030204" pitchFamily="34" charset="0"/>
              </a:rPr>
              <a:t>Electronic Verification of Operating Credentials (EVOC)</a:t>
            </a:r>
          </a:p>
          <a:p>
            <a:r>
              <a:rPr lang="en-US" sz="3600" dirty="0" smtClean="0">
                <a:latin typeface="Calibri Light" panose="020F0302020204030204" pitchFamily="34" charset="0"/>
                <a:cs typeface="Calibri Light" panose="020F0302020204030204" pitchFamily="34" charset="0"/>
              </a:rPr>
              <a:t>Education and Training / Learning Management System (LMS)</a:t>
            </a:r>
          </a:p>
          <a:p>
            <a:r>
              <a:rPr lang="en-US" sz="3600" dirty="0" smtClean="0">
                <a:latin typeface="Calibri Light" panose="020F0302020204030204" pitchFamily="34" charset="0"/>
                <a:cs typeface="Calibri Light" panose="020F0302020204030204" pitchFamily="34" charset="0"/>
              </a:rPr>
              <a:t>Synergies with IFTA </a:t>
            </a:r>
            <a:endParaRPr lang="en-US" sz="3600" dirty="0">
              <a:latin typeface="Calibri Light" panose="020F0302020204030204" pitchFamily="34" charset="0"/>
              <a:cs typeface="Calibri Light" panose="020F0302020204030204" pitchFamily="34" charset="0"/>
            </a:endParaRPr>
          </a:p>
          <a:p>
            <a:pPr marL="0" indent="0">
              <a:buNone/>
            </a:pPr>
            <a:endParaRPr lang="en-US" sz="2133" i="1" dirty="0">
              <a:solidFill>
                <a:schemeClr val="accent1"/>
              </a:solidFill>
            </a:endParaRPr>
          </a:p>
        </p:txBody>
      </p:sp>
      <p:sp>
        <p:nvSpPr>
          <p:cNvPr id="2" name="Slide Number Placeholder 1">
            <a:extLst>
              <a:ext uri="{FF2B5EF4-FFF2-40B4-BE49-F238E27FC236}">
                <a16:creationId xmlns:a16="http://schemas.microsoft.com/office/drawing/2014/main" xmlns="" id="{CF3DB51A-CF11-B14A-BAB8-8C2E912B444D}"/>
              </a:ext>
            </a:extLst>
          </p:cNvPr>
          <p:cNvSpPr>
            <a:spLocks noGrp="1"/>
          </p:cNvSpPr>
          <p:nvPr>
            <p:ph type="sldNum" sz="quarter" idx="12"/>
          </p:nvPr>
        </p:nvSpPr>
        <p:spPr/>
        <p:txBody>
          <a:bodyPr/>
          <a:lstStyle/>
          <a:p>
            <a:pPr>
              <a:defRPr/>
            </a:pPr>
            <a:fld id="{B6C1F12A-7044-4833-84F7-D6F7773616F5}" type="slidenum">
              <a:rPr lang="en-US" smtClean="0"/>
              <a:pPr>
                <a:defRPr/>
              </a:pPr>
              <a:t>12</a:t>
            </a:fld>
            <a:endParaRPr lang="en-US" dirty="0"/>
          </a:p>
        </p:txBody>
      </p:sp>
    </p:spTree>
    <p:extLst>
      <p:ext uri="{BB962C8B-B14F-4D97-AF65-F5344CB8AC3E}">
        <p14:creationId xmlns:p14="http://schemas.microsoft.com/office/powerpoint/2010/main" val="238290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51D08A9-ED00-C84B-B1C9-BD0514394701}"/>
              </a:ext>
            </a:extLst>
          </p:cNvPr>
          <p:cNvSpPr>
            <a:spLocks noGrp="1"/>
          </p:cNvSpPr>
          <p:nvPr>
            <p:ph type="title"/>
          </p:nvPr>
        </p:nvSpPr>
        <p:spPr/>
        <p:txBody>
          <a:bodyPr/>
          <a:lstStyle/>
          <a:p>
            <a:r>
              <a:rPr lang="en-US" sz="4000" dirty="0" smtClean="0">
                <a:latin typeface="Calibri Light" panose="020F0302020204030204" pitchFamily="34" charset="0"/>
                <a:cs typeface="Calibri Light" panose="020F0302020204030204" pitchFamily="34" charset="0"/>
              </a:rPr>
              <a:t>Current Status of Initiatives</a:t>
            </a:r>
            <a:endParaRPr lang="en-US" sz="4000" dirty="0">
              <a:latin typeface="Calibri Light" panose="020F0302020204030204" pitchFamily="34" charset="0"/>
              <a:cs typeface="Calibri Light" panose="020F0302020204030204" pitchFamily="34" charset="0"/>
            </a:endParaRPr>
          </a:p>
        </p:txBody>
      </p:sp>
      <p:sp>
        <p:nvSpPr>
          <p:cNvPr id="6" name="Content Placeholder 5">
            <a:extLst>
              <a:ext uri="{FF2B5EF4-FFF2-40B4-BE49-F238E27FC236}">
                <a16:creationId xmlns:a16="http://schemas.microsoft.com/office/drawing/2014/main" xmlns="" id="{9820AFF1-C506-8C47-97DC-2A489E490884}"/>
              </a:ext>
            </a:extLst>
          </p:cNvPr>
          <p:cNvSpPr>
            <a:spLocks noGrp="1"/>
          </p:cNvSpPr>
          <p:nvPr>
            <p:ph idx="1"/>
          </p:nvPr>
        </p:nvSpPr>
        <p:spPr>
          <a:xfrm>
            <a:off x="839856" y="1347908"/>
            <a:ext cx="10363200" cy="4114800"/>
          </a:xfrm>
        </p:spPr>
        <p:txBody>
          <a:bodyPr/>
          <a:lstStyle/>
          <a:p>
            <a:r>
              <a:rPr lang="en-US" sz="3600" dirty="0" smtClean="0">
                <a:latin typeface="Calibri Light" panose="020F0302020204030204" pitchFamily="34" charset="0"/>
                <a:cs typeface="Calibri Light" panose="020F0302020204030204" pitchFamily="34" charset="0"/>
              </a:rPr>
              <a:t>Clearinghouse Modernization/Data Repository</a:t>
            </a:r>
          </a:p>
          <a:p>
            <a:pPr lvl="1"/>
            <a:r>
              <a:rPr lang="en-US" dirty="0" smtClean="0">
                <a:latin typeface="Calibri Light" panose="020F0302020204030204" pitchFamily="34" charset="0"/>
                <a:cs typeface="Calibri Light" panose="020F0302020204030204" pitchFamily="34" charset="0"/>
              </a:rPr>
              <a:t>Contracted with Project Management Consulting Team from the University of Kentucky – Kentucky Transportation Center</a:t>
            </a:r>
          </a:p>
          <a:p>
            <a:pPr lvl="1"/>
            <a:r>
              <a:rPr lang="en-US" dirty="0" smtClean="0">
                <a:latin typeface="Calibri Light" panose="020F0302020204030204" pitchFamily="34" charset="0"/>
                <a:cs typeface="Calibri Light" panose="020F0302020204030204" pitchFamily="34" charset="0"/>
              </a:rPr>
              <a:t>Modernization W/G appointed to work through process of defining requirements and developing RFP</a:t>
            </a:r>
          </a:p>
          <a:p>
            <a:pPr lvl="1"/>
            <a:r>
              <a:rPr lang="en-US" dirty="0" smtClean="0">
                <a:latin typeface="Calibri Light" panose="020F0302020204030204" pitchFamily="34" charset="0"/>
                <a:cs typeface="Calibri Light" panose="020F0302020204030204" pitchFamily="34" charset="0"/>
              </a:rPr>
              <a:t>Modernization Oversight group established</a:t>
            </a:r>
          </a:p>
          <a:p>
            <a:pPr lvl="1"/>
            <a:r>
              <a:rPr lang="en-US" dirty="0" smtClean="0">
                <a:latin typeface="Calibri Light" panose="020F0302020204030204" pitchFamily="34" charset="0"/>
                <a:cs typeface="Calibri Light" panose="020F0302020204030204" pitchFamily="34" charset="0"/>
              </a:rPr>
              <a:t>W/G engaged in bi-monthly conference calls</a:t>
            </a:r>
          </a:p>
          <a:p>
            <a:pPr lvl="1"/>
            <a:r>
              <a:rPr lang="en-US" dirty="0" smtClean="0">
                <a:latin typeface="Calibri Light" panose="020F0302020204030204" pitchFamily="34" charset="0"/>
                <a:cs typeface="Calibri Light" panose="020F0302020204030204" pitchFamily="34" charset="0"/>
              </a:rPr>
              <a:t>Face to face meeting schedule for early September 2019</a:t>
            </a:r>
          </a:p>
          <a:p>
            <a:pPr lvl="1"/>
            <a:r>
              <a:rPr lang="en-US" dirty="0" smtClean="0">
                <a:latin typeface="Calibri Light" panose="020F0302020204030204" pitchFamily="34" charset="0"/>
                <a:cs typeface="Calibri Light" panose="020F0302020204030204" pitchFamily="34" charset="0"/>
              </a:rPr>
              <a:t>Work well underway to hopefully have RFP out in late Spring 2020</a:t>
            </a:r>
          </a:p>
          <a:p>
            <a:pPr lvl="1"/>
            <a:endParaRPr lang="en-US" dirty="0" smtClean="0">
              <a:latin typeface="Calibri Light" panose="020F0302020204030204" pitchFamily="34" charset="0"/>
              <a:cs typeface="Calibri Light" panose="020F0302020204030204" pitchFamily="34" charset="0"/>
            </a:endParaRPr>
          </a:p>
          <a:p>
            <a:pPr marL="0" indent="0">
              <a:buNone/>
            </a:pPr>
            <a:endParaRPr lang="en-US" sz="2133" i="1" dirty="0">
              <a:solidFill>
                <a:schemeClr val="accent1"/>
              </a:solidFill>
            </a:endParaRPr>
          </a:p>
        </p:txBody>
      </p:sp>
      <p:sp>
        <p:nvSpPr>
          <p:cNvPr id="2" name="Slide Number Placeholder 1">
            <a:extLst>
              <a:ext uri="{FF2B5EF4-FFF2-40B4-BE49-F238E27FC236}">
                <a16:creationId xmlns:a16="http://schemas.microsoft.com/office/drawing/2014/main" xmlns="" id="{CF3DB51A-CF11-B14A-BAB8-8C2E912B444D}"/>
              </a:ext>
            </a:extLst>
          </p:cNvPr>
          <p:cNvSpPr>
            <a:spLocks noGrp="1"/>
          </p:cNvSpPr>
          <p:nvPr>
            <p:ph type="sldNum" sz="quarter" idx="12"/>
          </p:nvPr>
        </p:nvSpPr>
        <p:spPr/>
        <p:txBody>
          <a:bodyPr/>
          <a:lstStyle/>
          <a:p>
            <a:pPr>
              <a:defRPr/>
            </a:pPr>
            <a:fld id="{B6C1F12A-7044-4833-84F7-D6F7773616F5}" type="slidenum">
              <a:rPr lang="en-US" smtClean="0"/>
              <a:pPr>
                <a:defRPr/>
              </a:pPr>
              <a:t>13</a:t>
            </a:fld>
            <a:endParaRPr lang="en-US" dirty="0"/>
          </a:p>
        </p:txBody>
      </p:sp>
    </p:spTree>
    <p:extLst>
      <p:ext uri="{BB962C8B-B14F-4D97-AF65-F5344CB8AC3E}">
        <p14:creationId xmlns:p14="http://schemas.microsoft.com/office/powerpoint/2010/main" val="235987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51D08A9-ED00-C84B-B1C9-BD0514394701}"/>
              </a:ext>
            </a:extLst>
          </p:cNvPr>
          <p:cNvSpPr>
            <a:spLocks noGrp="1"/>
          </p:cNvSpPr>
          <p:nvPr>
            <p:ph type="title"/>
          </p:nvPr>
        </p:nvSpPr>
        <p:spPr/>
        <p:txBody>
          <a:bodyPr/>
          <a:lstStyle/>
          <a:p>
            <a:r>
              <a:rPr lang="en-US" sz="4000" dirty="0" smtClean="0">
                <a:latin typeface="Calibri Light" panose="020F0302020204030204" pitchFamily="34" charset="0"/>
                <a:cs typeface="Calibri Light" panose="020F0302020204030204" pitchFamily="34" charset="0"/>
              </a:rPr>
              <a:t>Current Status of Initiatives</a:t>
            </a:r>
            <a:endParaRPr lang="en-US" sz="4000" dirty="0">
              <a:latin typeface="Calibri Light" panose="020F0302020204030204" pitchFamily="34" charset="0"/>
              <a:cs typeface="Calibri Light" panose="020F0302020204030204" pitchFamily="34" charset="0"/>
            </a:endParaRPr>
          </a:p>
        </p:txBody>
      </p:sp>
      <p:sp>
        <p:nvSpPr>
          <p:cNvPr id="6" name="Content Placeholder 5">
            <a:extLst>
              <a:ext uri="{FF2B5EF4-FFF2-40B4-BE49-F238E27FC236}">
                <a16:creationId xmlns:a16="http://schemas.microsoft.com/office/drawing/2014/main" xmlns="" id="{9820AFF1-C506-8C47-97DC-2A489E490884}"/>
              </a:ext>
            </a:extLst>
          </p:cNvPr>
          <p:cNvSpPr>
            <a:spLocks noGrp="1"/>
          </p:cNvSpPr>
          <p:nvPr>
            <p:ph idx="1"/>
          </p:nvPr>
        </p:nvSpPr>
        <p:spPr>
          <a:xfrm>
            <a:off x="914400" y="1636143"/>
            <a:ext cx="10363200" cy="4114800"/>
          </a:xfrm>
        </p:spPr>
        <p:txBody>
          <a:bodyPr/>
          <a:lstStyle/>
          <a:p>
            <a:r>
              <a:rPr lang="en-US" sz="3600" dirty="0" smtClean="0">
                <a:latin typeface="Calibri Light" panose="020F0302020204030204" pitchFamily="34" charset="0"/>
                <a:cs typeface="Calibri Light" panose="020F0302020204030204" pitchFamily="34" charset="0"/>
              </a:rPr>
              <a:t>EVOC</a:t>
            </a:r>
          </a:p>
          <a:p>
            <a:pPr lvl="1"/>
            <a:r>
              <a:rPr lang="en-US" dirty="0" smtClean="0">
                <a:latin typeface="Calibri Light" panose="020F0302020204030204" pitchFamily="34" charset="0"/>
                <a:cs typeface="Calibri Light" panose="020F0302020204030204" pitchFamily="34" charset="0"/>
              </a:rPr>
              <a:t>Task Force continues efforts to identify processes for EVOC</a:t>
            </a:r>
          </a:p>
          <a:p>
            <a:pPr lvl="1"/>
            <a:r>
              <a:rPr lang="en-US" dirty="0" smtClean="0">
                <a:latin typeface="Calibri Light" panose="020F0302020204030204" pitchFamily="34" charset="0"/>
                <a:cs typeface="Calibri Light" panose="020F0302020204030204" pitchFamily="34" charset="0"/>
              </a:rPr>
              <a:t>Draft ballot being considered for needed changes to the Plan</a:t>
            </a:r>
          </a:p>
          <a:p>
            <a:pPr lvl="1"/>
            <a:r>
              <a:rPr lang="en-US" dirty="0" smtClean="0">
                <a:latin typeface="Calibri Light" panose="020F0302020204030204" pitchFamily="34" charset="0"/>
                <a:cs typeface="Calibri Light" panose="020F0302020204030204" pitchFamily="34" charset="0"/>
              </a:rPr>
              <a:t>Will include system capability in IRP CH/Data Repository for electronic validation of IRP credentials</a:t>
            </a:r>
          </a:p>
          <a:p>
            <a:pPr lvl="1"/>
            <a:r>
              <a:rPr lang="en-US" dirty="0" smtClean="0">
                <a:latin typeface="Calibri Light" panose="020F0302020204030204" pitchFamily="34" charset="0"/>
                <a:cs typeface="Calibri Light" panose="020F0302020204030204" pitchFamily="34" charset="0"/>
              </a:rPr>
              <a:t>Working with LE partners to identify systems currently used to determine what all options are out there</a:t>
            </a:r>
          </a:p>
          <a:p>
            <a:pPr lvl="1"/>
            <a:endParaRPr lang="en-US" dirty="0" smtClean="0">
              <a:latin typeface="Calibri Light" panose="020F0302020204030204" pitchFamily="34" charset="0"/>
              <a:cs typeface="Calibri Light" panose="020F0302020204030204" pitchFamily="34" charset="0"/>
            </a:endParaRPr>
          </a:p>
          <a:p>
            <a:pPr marL="0" indent="0">
              <a:buNone/>
            </a:pPr>
            <a:endParaRPr lang="en-US" sz="2133" i="1" dirty="0">
              <a:solidFill>
                <a:schemeClr val="accent1"/>
              </a:solidFill>
            </a:endParaRPr>
          </a:p>
        </p:txBody>
      </p:sp>
      <p:sp>
        <p:nvSpPr>
          <p:cNvPr id="2" name="Slide Number Placeholder 1">
            <a:extLst>
              <a:ext uri="{FF2B5EF4-FFF2-40B4-BE49-F238E27FC236}">
                <a16:creationId xmlns:a16="http://schemas.microsoft.com/office/drawing/2014/main" xmlns="" id="{CF3DB51A-CF11-B14A-BAB8-8C2E912B444D}"/>
              </a:ext>
            </a:extLst>
          </p:cNvPr>
          <p:cNvSpPr>
            <a:spLocks noGrp="1"/>
          </p:cNvSpPr>
          <p:nvPr>
            <p:ph type="sldNum" sz="quarter" idx="12"/>
          </p:nvPr>
        </p:nvSpPr>
        <p:spPr/>
        <p:txBody>
          <a:bodyPr/>
          <a:lstStyle/>
          <a:p>
            <a:pPr>
              <a:defRPr/>
            </a:pPr>
            <a:fld id="{B6C1F12A-7044-4833-84F7-D6F7773616F5}" type="slidenum">
              <a:rPr lang="en-US" smtClean="0"/>
              <a:pPr>
                <a:defRPr/>
              </a:pPr>
              <a:t>14</a:t>
            </a:fld>
            <a:endParaRPr lang="en-US" dirty="0"/>
          </a:p>
        </p:txBody>
      </p:sp>
    </p:spTree>
    <p:extLst>
      <p:ext uri="{BB962C8B-B14F-4D97-AF65-F5344CB8AC3E}">
        <p14:creationId xmlns:p14="http://schemas.microsoft.com/office/powerpoint/2010/main" val="123681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51D08A9-ED00-C84B-B1C9-BD0514394701}"/>
              </a:ext>
            </a:extLst>
          </p:cNvPr>
          <p:cNvSpPr>
            <a:spLocks noGrp="1"/>
          </p:cNvSpPr>
          <p:nvPr>
            <p:ph type="title"/>
          </p:nvPr>
        </p:nvSpPr>
        <p:spPr/>
        <p:txBody>
          <a:bodyPr/>
          <a:lstStyle/>
          <a:p>
            <a:r>
              <a:rPr lang="en-US" sz="4000" dirty="0" smtClean="0">
                <a:latin typeface="Calibri Light" panose="020F0302020204030204" pitchFamily="34" charset="0"/>
                <a:cs typeface="Calibri Light" panose="020F0302020204030204" pitchFamily="34" charset="0"/>
              </a:rPr>
              <a:t>Current Status of Initiatives</a:t>
            </a:r>
            <a:endParaRPr lang="en-US" sz="4000" dirty="0">
              <a:latin typeface="Calibri Light" panose="020F0302020204030204" pitchFamily="34" charset="0"/>
              <a:cs typeface="Calibri Light" panose="020F0302020204030204" pitchFamily="34" charset="0"/>
            </a:endParaRPr>
          </a:p>
        </p:txBody>
      </p:sp>
      <p:sp>
        <p:nvSpPr>
          <p:cNvPr id="6" name="Content Placeholder 5">
            <a:extLst>
              <a:ext uri="{FF2B5EF4-FFF2-40B4-BE49-F238E27FC236}">
                <a16:creationId xmlns:a16="http://schemas.microsoft.com/office/drawing/2014/main" xmlns="" id="{9820AFF1-C506-8C47-97DC-2A489E490884}"/>
              </a:ext>
            </a:extLst>
          </p:cNvPr>
          <p:cNvSpPr>
            <a:spLocks noGrp="1"/>
          </p:cNvSpPr>
          <p:nvPr>
            <p:ph idx="1"/>
          </p:nvPr>
        </p:nvSpPr>
        <p:spPr>
          <a:xfrm>
            <a:off x="914400" y="1636143"/>
            <a:ext cx="10363200" cy="4114800"/>
          </a:xfrm>
        </p:spPr>
        <p:txBody>
          <a:bodyPr/>
          <a:lstStyle/>
          <a:p>
            <a:r>
              <a:rPr lang="en-US" sz="3600" dirty="0" smtClean="0">
                <a:latin typeface="Calibri Light" panose="020F0302020204030204" pitchFamily="34" charset="0"/>
                <a:cs typeface="Calibri Light" panose="020F0302020204030204" pitchFamily="34" charset="0"/>
              </a:rPr>
              <a:t>Education and Training - LMS</a:t>
            </a:r>
          </a:p>
          <a:p>
            <a:pPr lvl="1"/>
            <a:r>
              <a:rPr lang="en-US" dirty="0" smtClean="0">
                <a:latin typeface="Calibri Light" panose="020F0302020204030204" pitchFamily="34" charset="0"/>
                <a:cs typeface="Calibri Light" panose="020F0302020204030204" pitchFamily="34" charset="0"/>
              </a:rPr>
              <a:t>Evaluating membership needs and desires</a:t>
            </a:r>
          </a:p>
          <a:p>
            <a:pPr lvl="1"/>
            <a:r>
              <a:rPr lang="en-US" dirty="0" smtClean="0">
                <a:latin typeface="Calibri Light" panose="020F0302020204030204" pitchFamily="34" charset="0"/>
                <a:cs typeface="Calibri Light" panose="020F0302020204030204" pitchFamily="34" charset="0"/>
              </a:rPr>
              <a:t>Looking at various options for different systems we can consider to meet the need</a:t>
            </a:r>
          </a:p>
          <a:p>
            <a:pPr lvl="1"/>
            <a:r>
              <a:rPr lang="en-US" dirty="0" smtClean="0">
                <a:latin typeface="Calibri Light" panose="020F0302020204030204" pitchFamily="34" charset="0"/>
                <a:cs typeface="Calibri Light" panose="020F0302020204030204" pitchFamily="34" charset="0"/>
              </a:rPr>
              <a:t>Hope to have options defined for the Board to make a decision on in the coming months</a:t>
            </a:r>
          </a:p>
          <a:p>
            <a:pPr lvl="1"/>
            <a:r>
              <a:rPr lang="en-US" dirty="0" smtClean="0">
                <a:latin typeface="Calibri Light" panose="020F0302020204030204" pitchFamily="34" charset="0"/>
                <a:cs typeface="Calibri Light" panose="020F0302020204030204" pitchFamily="34" charset="0"/>
              </a:rPr>
              <a:t>Also, hope to explore working jointly with IFTA</a:t>
            </a:r>
          </a:p>
          <a:p>
            <a:pPr lvl="1"/>
            <a:endParaRPr lang="en-US" dirty="0" smtClean="0">
              <a:latin typeface="Calibri Light" panose="020F0302020204030204" pitchFamily="34" charset="0"/>
              <a:cs typeface="Calibri Light" panose="020F0302020204030204" pitchFamily="34" charset="0"/>
            </a:endParaRPr>
          </a:p>
          <a:p>
            <a:pPr marL="0" indent="0">
              <a:buNone/>
            </a:pPr>
            <a:endParaRPr lang="en-US" sz="2133" i="1" dirty="0">
              <a:solidFill>
                <a:schemeClr val="accent1"/>
              </a:solidFill>
            </a:endParaRPr>
          </a:p>
        </p:txBody>
      </p:sp>
      <p:sp>
        <p:nvSpPr>
          <p:cNvPr id="2" name="Slide Number Placeholder 1">
            <a:extLst>
              <a:ext uri="{FF2B5EF4-FFF2-40B4-BE49-F238E27FC236}">
                <a16:creationId xmlns:a16="http://schemas.microsoft.com/office/drawing/2014/main" xmlns="" id="{CF3DB51A-CF11-B14A-BAB8-8C2E912B444D}"/>
              </a:ext>
            </a:extLst>
          </p:cNvPr>
          <p:cNvSpPr>
            <a:spLocks noGrp="1"/>
          </p:cNvSpPr>
          <p:nvPr>
            <p:ph type="sldNum" sz="quarter" idx="12"/>
          </p:nvPr>
        </p:nvSpPr>
        <p:spPr/>
        <p:txBody>
          <a:bodyPr/>
          <a:lstStyle/>
          <a:p>
            <a:pPr>
              <a:defRPr/>
            </a:pPr>
            <a:fld id="{B6C1F12A-7044-4833-84F7-D6F7773616F5}" type="slidenum">
              <a:rPr lang="en-US" smtClean="0"/>
              <a:pPr>
                <a:defRPr/>
              </a:pPr>
              <a:t>15</a:t>
            </a:fld>
            <a:endParaRPr lang="en-US" dirty="0"/>
          </a:p>
        </p:txBody>
      </p:sp>
    </p:spTree>
    <p:extLst>
      <p:ext uri="{BB962C8B-B14F-4D97-AF65-F5344CB8AC3E}">
        <p14:creationId xmlns:p14="http://schemas.microsoft.com/office/powerpoint/2010/main" val="194433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51D08A9-ED00-C84B-B1C9-BD0514394701}"/>
              </a:ext>
            </a:extLst>
          </p:cNvPr>
          <p:cNvSpPr>
            <a:spLocks noGrp="1"/>
          </p:cNvSpPr>
          <p:nvPr>
            <p:ph type="title"/>
          </p:nvPr>
        </p:nvSpPr>
        <p:spPr/>
        <p:txBody>
          <a:bodyPr/>
          <a:lstStyle/>
          <a:p>
            <a:r>
              <a:rPr lang="en-US" sz="4000" dirty="0" smtClean="0">
                <a:latin typeface="Calibri Light" panose="020F0302020204030204" pitchFamily="34" charset="0"/>
                <a:cs typeface="Calibri Light" panose="020F0302020204030204" pitchFamily="34" charset="0"/>
              </a:rPr>
              <a:t>Current Status of Initiatives</a:t>
            </a:r>
            <a:endParaRPr lang="en-US" sz="4000" dirty="0">
              <a:latin typeface="Calibri Light" panose="020F0302020204030204" pitchFamily="34" charset="0"/>
              <a:cs typeface="Calibri Light" panose="020F0302020204030204" pitchFamily="34" charset="0"/>
            </a:endParaRPr>
          </a:p>
        </p:txBody>
      </p:sp>
      <p:sp>
        <p:nvSpPr>
          <p:cNvPr id="6" name="Content Placeholder 5">
            <a:extLst>
              <a:ext uri="{FF2B5EF4-FFF2-40B4-BE49-F238E27FC236}">
                <a16:creationId xmlns:a16="http://schemas.microsoft.com/office/drawing/2014/main" xmlns="" id="{9820AFF1-C506-8C47-97DC-2A489E490884}"/>
              </a:ext>
            </a:extLst>
          </p:cNvPr>
          <p:cNvSpPr>
            <a:spLocks noGrp="1"/>
          </p:cNvSpPr>
          <p:nvPr>
            <p:ph idx="1"/>
          </p:nvPr>
        </p:nvSpPr>
        <p:spPr>
          <a:xfrm>
            <a:off x="914400" y="1636143"/>
            <a:ext cx="10363200" cy="4114800"/>
          </a:xfrm>
        </p:spPr>
        <p:txBody>
          <a:bodyPr/>
          <a:lstStyle/>
          <a:p>
            <a:pPr lvl="0"/>
            <a:r>
              <a:rPr lang="en-US" sz="3600" dirty="0">
                <a:latin typeface="Calibri Light" panose="020F0302020204030204" pitchFamily="34" charset="0"/>
                <a:cs typeface="Calibri Light" panose="020F0302020204030204" pitchFamily="34" charset="0"/>
              </a:rPr>
              <a:t>Synergies with IFTA</a:t>
            </a:r>
          </a:p>
          <a:p>
            <a:pPr lvl="1"/>
            <a:r>
              <a:rPr lang="en-US" dirty="0" smtClean="0">
                <a:latin typeface="Calibri Light" panose="020F0302020204030204" pitchFamily="34" charset="0"/>
                <a:cs typeface="Calibri Light" panose="020F0302020204030204" pitchFamily="34" charset="0"/>
              </a:rPr>
              <a:t>Keeping open communications between our respective organizations</a:t>
            </a:r>
          </a:p>
          <a:p>
            <a:pPr lvl="1"/>
            <a:r>
              <a:rPr lang="en-US" dirty="0" smtClean="0">
                <a:latin typeface="Calibri Light" panose="020F0302020204030204" pitchFamily="34" charset="0"/>
                <a:cs typeface="Calibri Light" panose="020F0302020204030204" pitchFamily="34" charset="0"/>
              </a:rPr>
              <a:t>Welcome the opportunity to find areas for joint efforts that provide enhanced service and benefit to the memberships</a:t>
            </a:r>
          </a:p>
          <a:p>
            <a:pPr marL="457200" lvl="1" indent="0">
              <a:buNone/>
            </a:pPr>
            <a:endParaRPr lang="en-US" dirty="0" smtClean="0">
              <a:latin typeface="Calibri Light" panose="020F0302020204030204" pitchFamily="34" charset="0"/>
              <a:cs typeface="Calibri Light" panose="020F0302020204030204" pitchFamily="34" charset="0"/>
            </a:endParaRPr>
          </a:p>
          <a:p>
            <a:pPr lvl="1"/>
            <a:endParaRPr lang="en-US" dirty="0" smtClean="0">
              <a:latin typeface="Calibri Light" panose="020F0302020204030204" pitchFamily="34" charset="0"/>
              <a:cs typeface="Calibri Light" panose="020F0302020204030204" pitchFamily="34" charset="0"/>
            </a:endParaRPr>
          </a:p>
          <a:p>
            <a:pPr marL="0" indent="0">
              <a:buNone/>
            </a:pPr>
            <a:endParaRPr lang="en-US" sz="2133" i="1" dirty="0">
              <a:solidFill>
                <a:schemeClr val="accent1"/>
              </a:solidFill>
            </a:endParaRPr>
          </a:p>
        </p:txBody>
      </p:sp>
      <p:sp>
        <p:nvSpPr>
          <p:cNvPr id="2" name="Slide Number Placeholder 1">
            <a:extLst>
              <a:ext uri="{FF2B5EF4-FFF2-40B4-BE49-F238E27FC236}">
                <a16:creationId xmlns:a16="http://schemas.microsoft.com/office/drawing/2014/main" xmlns="" id="{CF3DB51A-CF11-B14A-BAB8-8C2E912B444D}"/>
              </a:ext>
            </a:extLst>
          </p:cNvPr>
          <p:cNvSpPr>
            <a:spLocks noGrp="1"/>
          </p:cNvSpPr>
          <p:nvPr>
            <p:ph type="sldNum" sz="quarter" idx="12"/>
          </p:nvPr>
        </p:nvSpPr>
        <p:spPr/>
        <p:txBody>
          <a:bodyPr/>
          <a:lstStyle/>
          <a:p>
            <a:pPr>
              <a:defRPr/>
            </a:pPr>
            <a:fld id="{B6C1F12A-7044-4833-84F7-D6F7773616F5}" type="slidenum">
              <a:rPr lang="en-US" smtClean="0"/>
              <a:pPr>
                <a:defRPr/>
              </a:pPr>
              <a:t>16</a:t>
            </a:fld>
            <a:endParaRPr lang="en-US" dirty="0"/>
          </a:p>
        </p:txBody>
      </p:sp>
    </p:spTree>
    <p:extLst>
      <p:ext uri="{BB962C8B-B14F-4D97-AF65-F5344CB8AC3E}">
        <p14:creationId xmlns:p14="http://schemas.microsoft.com/office/powerpoint/2010/main" val="237794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51D08A9-ED00-C84B-B1C9-BD0514394701}"/>
              </a:ext>
            </a:extLst>
          </p:cNvPr>
          <p:cNvSpPr>
            <a:spLocks noGrp="1"/>
          </p:cNvSpPr>
          <p:nvPr>
            <p:ph type="title"/>
          </p:nvPr>
        </p:nvSpPr>
        <p:spPr/>
        <p:txBody>
          <a:bodyPr/>
          <a:lstStyle/>
          <a:p>
            <a:r>
              <a:rPr lang="en-US" sz="4000" dirty="0" smtClean="0">
                <a:latin typeface="Calibri Light" panose="020F0302020204030204" pitchFamily="34" charset="0"/>
                <a:cs typeface="Calibri Light" panose="020F0302020204030204" pitchFamily="34" charset="0"/>
              </a:rPr>
              <a:t>Other Initiatives</a:t>
            </a:r>
            <a:endParaRPr lang="en-US" sz="4000" dirty="0">
              <a:latin typeface="Calibri Light" panose="020F0302020204030204" pitchFamily="34" charset="0"/>
              <a:cs typeface="Calibri Light" panose="020F0302020204030204" pitchFamily="34" charset="0"/>
            </a:endParaRPr>
          </a:p>
        </p:txBody>
      </p:sp>
      <p:sp>
        <p:nvSpPr>
          <p:cNvPr id="6" name="Content Placeholder 5">
            <a:extLst>
              <a:ext uri="{FF2B5EF4-FFF2-40B4-BE49-F238E27FC236}">
                <a16:creationId xmlns:a16="http://schemas.microsoft.com/office/drawing/2014/main" xmlns="" id="{9820AFF1-C506-8C47-97DC-2A489E490884}"/>
              </a:ext>
            </a:extLst>
          </p:cNvPr>
          <p:cNvSpPr>
            <a:spLocks noGrp="1"/>
          </p:cNvSpPr>
          <p:nvPr>
            <p:ph idx="1"/>
          </p:nvPr>
        </p:nvSpPr>
        <p:spPr>
          <a:xfrm>
            <a:off x="914400" y="1636143"/>
            <a:ext cx="10363200" cy="4114800"/>
          </a:xfrm>
        </p:spPr>
        <p:txBody>
          <a:bodyPr/>
          <a:lstStyle/>
          <a:p>
            <a:pPr lvl="0"/>
            <a:r>
              <a:rPr lang="en-US" sz="3600" dirty="0" smtClean="0">
                <a:latin typeface="Calibri Light" panose="020F0302020204030204" pitchFamily="34" charset="0"/>
                <a:cs typeface="Calibri Light" panose="020F0302020204030204" pitchFamily="34" charset="0"/>
              </a:rPr>
              <a:t>IRP Finance Working Group</a:t>
            </a:r>
            <a:endParaRPr lang="en-US" sz="3600" dirty="0">
              <a:latin typeface="Calibri Light" panose="020F0302020204030204" pitchFamily="34" charset="0"/>
              <a:cs typeface="Calibri Light" panose="020F0302020204030204" pitchFamily="34" charset="0"/>
            </a:endParaRPr>
          </a:p>
          <a:p>
            <a:pPr lvl="1"/>
            <a:r>
              <a:rPr lang="en-US" dirty="0" smtClean="0">
                <a:latin typeface="Calibri Light" panose="020F0302020204030204" pitchFamily="34" charset="0"/>
                <a:cs typeface="Calibri Light" panose="020F0302020204030204" pitchFamily="34" charset="0"/>
              </a:rPr>
              <a:t>Group met on August 1</a:t>
            </a:r>
            <a:r>
              <a:rPr lang="en-US" baseline="30000" dirty="0" smtClean="0">
                <a:latin typeface="Calibri Light" panose="020F0302020204030204" pitchFamily="34" charset="0"/>
                <a:cs typeface="Calibri Light" panose="020F0302020204030204" pitchFamily="34" charset="0"/>
              </a:rPr>
              <a:t>st</a:t>
            </a:r>
            <a:r>
              <a:rPr lang="en-US" dirty="0" smtClean="0">
                <a:latin typeface="Calibri Light" panose="020F0302020204030204" pitchFamily="34" charset="0"/>
                <a:cs typeface="Calibri Light" panose="020F0302020204030204" pitchFamily="34" charset="0"/>
              </a:rPr>
              <a:t> to look at current finances, trends and begin to evaluate the future needs of IRP, Inc. to continue to provide services and to enhance what we bring to the membership</a:t>
            </a:r>
          </a:p>
          <a:p>
            <a:pPr lvl="2"/>
            <a:r>
              <a:rPr lang="en-US" dirty="0" smtClean="0">
                <a:latin typeface="Calibri Light" panose="020F0302020204030204" pitchFamily="34" charset="0"/>
                <a:cs typeface="Calibri Light" panose="020F0302020204030204" pitchFamily="34" charset="0"/>
              </a:rPr>
              <a:t>Succession Planning</a:t>
            </a:r>
          </a:p>
          <a:p>
            <a:pPr lvl="2"/>
            <a:r>
              <a:rPr lang="en-US" dirty="0" smtClean="0">
                <a:latin typeface="Calibri Light" panose="020F0302020204030204" pitchFamily="34" charset="0"/>
                <a:cs typeface="Calibri Light" panose="020F0302020204030204" pitchFamily="34" charset="0"/>
              </a:rPr>
              <a:t>Future staffing needs </a:t>
            </a:r>
          </a:p>
          <a:p>
            <a:pPr lvl="2"/>
            <a:r>
              <a:rPr lang="en-US" dirty="0" smtClean="0">
                <a:latin typeface="Calibri Light" panose="020F0302020204030204" pitchFamily="34" charset="0"/>
                <a:cs typeface="Calibri Light" panose="020F0302020204030204" pitchFamily="34" charset="0"/>
              </a:rPr>
              <a:t>Potential funding models for membership consideration</a:t>
            </a:r>
          </a:p>
          <a:p>
            <a:pPr lvl="2"/>
            <a:r>
              <a:rPr lang="en-US" dirty="0" smtClean="0">
                <a:latin typeface="Calibri Light" panose="020F0302020204030204" pitchFamily="34" charset="0"/>
                <a:cs typeface="Calibri Light" panose="020F0302020204030204" pitchFamily="34" charset="0"/>
              </a:rPr>
              <a:t>Long term sustainability</a:t>
            </a:r>
          </a:p>
          <a:p>
            <a:pPr marL="457200" lvl="1" indent="0">
              <a:buNone/>
            </a:pPr>
            <a:endParaRPr lang="en-US" dirty="0" smtClean="0">
              <a:latin typeface="Calibri Light" panose="020F0302020204030204" pitchFamily="34" charset="0"/>
              <a:cs typeface="Calibri Light" panose="020F0302020204030204" pitchFamily="34" charset="0"/>
            </a:endParaRPr>
          </a:p>
          <a:p>
            <a:pPr lvl="1"/>
            <a:endParaRPr lang="en-US" dirty="0" smtClean="0">
              <a:latin typeface="Calibri Light" panose="020F0302020204030204" pitchFamily="34" charset="0"/>
              <a:cs typeface="Calibri Light" panose="020F0302020204030204" pitchFamily="34" charset="0"/>
            </a:endParaRPr>
          </a:p>
          <a:p>
            <a:pPr marL="0" indent="0">
              <a:buNone/>
            </a:pPr>
            <a:endParaRPr lang="en-US" sz="2133" i="1" dirty="0">
              <a:solidFill>
                <a:schemeClr val="accent1"/>
              </a:solidFill>
            </a:endParaRPr>
          </a:p>
        </p:txBody>
      </p:sp>
      <p:sp>
        <p:nvSpPr>
          <p:cNvPr id="2" name="Slide Number Placeholder 1">
            <a:extLst>
              <a:ext uri="{FF2B5EF4-FFF2-40B4-BE49-F238E27FC236}">
                <a16:creationId xmlns:a16="http://schemas.microsoft.com/office/drawing/2014/main" xmlns="" id="{CF3DB51A-CF11-B14A-BAB8-8C2E912B444D}"/>
              </a:ext>
            </a:extLst>
          </p:cNvPr>
          <p:cNvSpPr>
            <a:spLocks noGrp="1"/>
          </p:cNvSpPr>
          <p:nvPr>
            <p:ph type="sldNum" sz="quarter" idx="12"/>
          </p:nvPr>
        </p:nvSpPr>
        <p:spPr/>
        <p:txBody>
          <a:bodyPr/>
          <a:lstStyle/>
          <a:p>
            <a:pPr>
              <a:defRPr/>
            </a:pPr>
            <a:fld id="{B6C1F12A-7044-4833-84F7-D6F7773616F5}" type="slidenum">
              <a:rPr lang="en-US" smtClean="0"/>
              <a:pPr>
                <a:defRPr/>
              </a:pPr>
              <a:t>17</a:t>
            </a:fld>
            <a:endParaRPr lang="en-US" dirty="0"/>
          </a:p>
        </p:txBody>
      </p:sp>
    </p:spTree>
    <p:extLst>
      <p:ext uri="{BB962C8B-B14F-4D97-AF65-F5344CB8AC3E}">
        <p14:creationId xmlns:p14="http://schemas.microsoft.com/office/powerpoint/2010/main" val="41161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Light" panose="020F0302020204030204" pitchFamily="34" charset="0"/>
                <a:cs typeface="Calibri Light" panose="020F0302020204030204" pitchFamily="34" charset="0"/>
              </a:rPr>
              <a:t>Membership Engagement</a:t>
            </a:r>
            <a:endParaRPr lang="en-US"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1133061" y="1444487"/>
            <a:ext cx="10363200" cy="4500282"/>
          </a:xfrm>
        </p:spPr>
        <p:txBody>
          <a:bodyPr/>
          <a:lstStyle/>
          <a:p>
            <a:r>
              <a:rPr lang="en-US" dirty="0" smtClean="0">
                <a:latin typeface="Calibri Light" panose="020F0302020204030204" pitchFamily="34" charset="0"/>
                <a:cs typeface="Calibri Light" panose="020F0302020204030204" pitchFamily="34" charset="0"/>
              </a:rPr>
              <a:t>How can you be part of these exciting times?</a:t>
            </a:r>
          </a:p>
          <a:p>
            <a:pPr lvl="1"/>
            <a:r>
              <a:rPr lang="en-US" dirty="0" smtClean="0">
                <a:latin typeface="Calibri Light" panose="020F0302020204030204" pitchFamily="34" charset="0"/>
                <a:cs typeface="Calibri Light" panose="020F0302020204030204" pitchFamily="34" charset="0"/>
              </a:rPr>
              <a:t>Volunteer for vacant positions on committees/board</a:t>
            </a:r>
          </a:p>
          <a:p>
            <a:pPr lvl="1"/>
            <a:r>
              <a:rPr lang="en-US" dirty="0" smtClean="0">
                <a:latin typeface="Calibri Light" panose="020F0302020204030204" pitchFamily="34" charset="0"/>
                <a:cs typeface="Calibri Light" panose="020F0302020204030204" pitchFamily="34" charset="0"/>
              </a:rPr>
              <a:t>Stay informed through the IRP </a:t>
            </a:r>
            <a:r>
              <a:rPr lang="en-US" dirty="0" err="1" smtClean="0">
                <a:latin typeface="Calibri Light" panose="020F0302020204030204" pitchFamily="34" charset="0"/>
                <a:cs typeface="Calibri Light" panose="020F0302020204030204" pitchFamily="34" charset="0"/>
              </a:rPr>
              <a:t>Newsline</a:t>
            </a:r>
            <a:r>
              <a:rPr lang="en-US" dirty="0" smtClean="0">
                <a:latin typeface="Calibri Light" panose="020F0302020204030204" pitchFamily="34" charset="0"/>
                <a:cs typeface="Calibri Light" panose="020F0302020204030204" pitchFamily="34" charset="0"/>
              </a:rPr>
              <a:t> and other correspondence</a:t>
            </a:r>
          </a:p>
          <a:p>
            <a:pPr lvl="1"/>
            <a:r>
              <a:rPr lang="en-US" dirty="0" smtClean="0">
                <a:latin typeface="Calibri Light" panose="020F0302020204030204" pitchFamily="34" charset="0"/>
                <a:cs typeface="Calibri Light" panose="020F0302020204030204" pitchFamily="34" charset="0"/>
              </a:rPr>
              <a:t>Participate in the IRP Forum, Virtual Roundtables, Managers Huddle, IRP Certificate Program, Various Webinars, etc.</a:t>
            </a:r>
          </a:p>
          <a:p>
            <a:pPr lvl="1"/>
            <a:r>
              <a:rPr lang="en-US" dirty="0" smtClean="0">
                <a:latin typeface="Calibri Light" panose="020F0302020204030204" pitchFamily="34" charset="0"/>
                <a:cs typeface="Calibri Light" panose="020F0302020204030204" pitchFamily="34" charset="0"/>
              </a:rPr>
              <a:t>Send your thoughts and ideas to appropriate committee chairs??? </a:t>
            </a:r>
          </a:p>
          <a:p>
            <a:pPr lvl="1"/>
            <a:r>
              <a:rPr lang="en-US" dirty="0" smtClean="0">
                <a:latin typeface="Calibri Light" panose="020F0302020204030204" pitchFamily="34" charset="0"/>
                <a:cs typeface="Calibri Light" panose="020F0302020204030204" pitchFamily="34" charset="0"/>
              </a:rPr>
              <a:t>Attend meetings and workshops???</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34877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Light" panose="020F0302020204030204" pitchFamily="34" charset="0"/>
                <a:cs typeface="Calibri Light" panose="020F0302020204030204" pitchFamily="34" charset="0"/>
              </a:rPr>
              <a:t>IRP Website</a:t>
            </a:r>
            <a:endParaRPr lang="en-US" dirty="0">
              <a:latin typeface="Calibri Light" panose="020F0302020204030204" pitchFamily="34" charset="0"/>
              <a:cs typeface="Calibri Light" panose="020F0302020204030204" pitchFamily="34" charset="0"/>
            </a:endParaRPr>
          </a:p>
        </p:txBody>
      </p:sp>
      <p:pic>
        <p:nvPicPr>
          <p:cNvPr id="5" name="Content Placeholder 4"/>
          <p:cNvPicPr>
            <a:picLocks noGrp="1" noChangeAspect="1"/>
          </p:cNvPicPr>
          <p:nvPr>
            <p:ph idx="1"/>
          </p:nvPr>
        </p:nvPicPr>
        <p:blipFill>
          <a:blip r:embed="rId2"/>
          <a:stretch>
            <a:fillRect/>
          </a:stretch>
        </p:blipFill>
        <p:spPr>
          <a:xfrm>
            <a:off x="422413" y="914401"/>
            <a:ext cx="11320669" cy="5740116"/>
          </a:xfrm>
          <a:prstGeom prst="rect">
            <a:avLst/>
          </a:prstGeom>
        </p:spPr>
      </p:pic>
    </p:spTree>
    <p:extLst>
      <p:ext uri="{BB962C8B-B14F-4D97-AF65-F5344CB8AC3E}">
        <p14:creationId xmlns:p14="http://schemas.microsoft.com/office/powerpoint/2010/main" val="390537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C5F5D-3961-1143-935E-0F4007AC8264}"/>
              </a:ext>
            </a:extLst>
          </p:cNvPr>
          <p:cNvSpPr>
            <a:spLocks noGrp="1"/>
          </p:cNvSpPr>
          <p:nvPr>
            <p:ph type="title"/>
          </p:nvPr>
        </p:nvSpPr>
        <p:spPr/>
        <p:txBody>
          <a:bodyPr/>
          <a:lstStyle/>
          <a:p>
            <a:r>
              <a:rPr lang="en-US" dirty="0" smtClean="0">
                <a:latin typeface="Calibri Light" panose="020F0302020204030204" pitchFamily="34" charset="0"/>
                <a:cs typeface="Calibri Light" panose="020F0302020204030204" pitchFamily="34" charset="0"/>
              </a:rPr>
              <a:t>IRP, Inc. Update</a:t>
            </a: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xmlns="" id="{17FABDFC-3723-874E-81D8-293B3AC35748}"/>
              </a:ext>
            </a:extLst>
          </p:cNvPr>
          <p:cNvSpPr>
            <a:spLocks noGrp="1"/>
          </p:cNvSpPr>
          <p:nvPr>
            <p:ph idx="1"/>
          </p:nvPr>
        </p:nvSpPr>
        <p:spPr>
          <a:xfrm>
            <a:off x="189782" y="1716655"/>
            <a:ext cx="5417388" cy="4295955"/>
          </a:xfrm>
        </p:spPr>
        <p:txBody>
          <a:bodyPr>
            <a:normAutofit/>
          </a:bodyPr>
          <a:lstStyle/>
          <a:p>
            <a:pPr marL="0" indent="0">
              <a:buNone/>
            </a:pPr>
            <a:endParaRPr lang="en-US" sz="933" b="1" dirty="0" smtClean="0"/>
          </a:p>
          <a:p>
            <a:r>
              <a:rPr lang="en-US" sz="2800" dirty="0" smtClean="0">
                <a:latin typeface="Calibri Light" panose="020F0302020204030204" pitchFamily="34" charset="0"/>
                <a:cs typeface="Calibri Light" panose="020F0302020204030204" pitchFamily="34" charset="0"/>
              </a:rPr>
              <a:t>IRP, Inc. Executive Leadership</a:t>
            </a:r>
          </a:p>
          <a:p>
            <a:pPr lvl="1"/>
            <a:r>
              <a:rPr lang="en-US" sz="2400" dirty="0" smtClean="0">
                <a:latin typeface="Calibri Light" panose="020F0302020204030204" pitchFamily="34" charset="0"/>
                <a:cs typeface="Calibri Light" panose="020F0302020204030204" pitchFamily="34" charset="0"/>
              </a:rPr>
              <a:t>Dawn Lietz		Chair</a:t>
            </a:r>
          </a:p>
          <a:p>
            <a:pPr lvl="1"/>
            <a:r>
              <a:rPr lang="en-US" sz="2400" dirty="0" smtClean="0">
                <a:latin typeface="Calibri Light" panose="020F0302020204030204" pitchFamily="34" charset="0"/>
                <a:cs typeface="Calibri Light" panose="020F0302020204030204" pitchFamily="34" charset="0"/>
              </a:rPr>
              <a:t>Jeff Hood		Vice Chair</a:t>
            </a:r>
          </a:p>
          <a:p>
            <a:pPr lvl="1"/>
            <a:r>
              <a:rPr lang="en-US" sz="2400" dirty="0" smtClean="0">
                <a:latin typeface="Calibri Light" panose="020F0302020204030204" pitchFamily="34" charset="0"/>
                <a:cs typeface="Calibri Light" panose="020F0302020204030204" pitchFamily="34" charset="0"/>
              </a:rPr>
              <a:t>Jay </a:t>
            </a:r>
            <a:r>
              <a:rPr lang="en-US" sz="2400" dirty="0" err="1" smtClean="0">
                <a:latin typeface="Calibri Light" panose="020F0302020204030204" pitchFamily="34" charset="0"/>
                <a:cs typeface="Calibri Light" panose="020F0302020204030204" pitchFamily="34" charset="0"/>
              </a:rPr>
              <a:t>Sween</a:t>
            </a:r>
            <a:r>
              <a:rPr lang="en-US" sz="2400" dirty="0" smtClean="0">
                <a:latin typeface="Calibri Light" panose="020F0302020204030204" pitchFamily="34" charset="0"/>
                <a:cs typeface="Calibri Light" panose="020F0302020204030204" pitchFamily="34" charset="0"/>
              </a:rPr>
              <a:t>		Treasurer</a:t>
            </a:r>
          </a:p>
          <a:p>
            <a:pPr lvl="1"/>
            <a:r>
              <a:rPr lang="en-US" sz="2400" dirty="0" smtClean="0">
                <a:latin typeface="Calibri Light" panose="020F0302020204030204" pitchFamily="34" charset="0"/>
                <a:cs typeface="Calibri Light" panose="020F0302020204030204" pitchFamily="34" charset="0"/>
              </a:rPr>
              <a:t>Kevin Davis		Secretary</a:t>
            </a:r>
          </a:p>
          <a:p>
            <a:pPr lvl="1"/>
            <a:r>
              <a:rPr lang="en-US" sz="2400" dirty="0" smtClean="0">
                <a:latin typeface="Calibri Light" panose="020F0302020204030204" pitchFamily="34" charset="0"/>
                <a:cs typeface="Calibri Light" panose="020F0302020204030204" pitchFamily="34" charset="0"/>
              </a:rPr>
              <a:t>Scott </a:t>
            </a:r>
            <a:r>
              <a:rPr lang="en-US" sz="2400" dirty="0" err="1" smtClean="0">
                <a:latin typeface="Calibri Light" panose="020F0302020204030204" pitchFamily="34" charset="0"/>
                <a:cs typeface="Calibri Light" panose="020F0302020204030204" pitchFamily="34" charset="0"/>
              </a:rPr>
              <a:t>Greenawalt</a:t>
            </a:r>
            <a:r>
              <a:rPr lang="en-US" sz="2400" dirty="0" smtClean="0">
                <a:latin typeface="Calibri Light" panose="020F0302020204030204" pitchFamily="34" charset="0"/>
                <a:cs typeface="Calibri Light" panose="020F0302020204030204" pitchFamily="34" charset="0"/>
              </a:rPr>
              <a:t>	Past Chair</a:t>
            </a:r>
          </a:p>
          <a:p>
            <a:pPr marL="0" indent="0">
              <a:buNone/>
            </a:pPr>
            <a:endParaRPr lang="en-US" sz="2800" dirty="0" smtClean="0">
              <a:latin typeface="+mj-lt"/>
            </a:endParaRPr>
          </a:p>
          <a:p>
            <a:pPr marL="0" indent="0">
              <a:buNone/>
            </a:pPr>
            <a:endParaRPr lang="en-US" sz="2800" dirty="0">
              <a:latin typeface="+mj-lt"/>
            </a:endParaRPr>
          </a:p>
          <a:p>
            <a:pPr marL="0" indent="0">
              <a:buNone/>
            </a:pPr>
            <a:endParaRPr lang="en-US" sz="1867" dirty="0" smtClean="0">
              <a:latin typeface="+mj-lt"/>
            </a:endParaRPr>
          </a:p>
        </p:txBody>
      </p:sp>
      <p:sp>
        <p:nvSpPr>
          <p:cNvPr id="5" name="Content Placeholder 2">
            <a:extLst>
              <a:ext uri="{FF2B5EF4-FFF2-40B4-BE49-F238E27FC236}">
                <a16:creationId xmlns:a16="http://schemas.microsoft.com/office/drawing/2014/main" xmlns="" id="{17FABDFC-3723-874E-81D8-293B3AC35748}"/>
              </a:ext>
            </a:extLst>
          </p:cNvPr>
          <p:cNvSpPr txBox="1">
            <a:spLocks/>
          </p:cNvSpPr>
          <p:nvPr/>
        </p:nvSpPr>
        <p:spPr bwMode="auto">
          <a:xfrm>
            <a:off x="5860212" y="1716655"/>
            <a:ext cx="5417388" cy="4295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endParaRPr lang="en-US" sz="933" b="1" kern="0" dirty="0" smtClean="0"/>
          </a:p>
          <a:p>
            <a:r>
              <a:rPr lang="en-US" sz="2800" kern="0" dirty="0" smtClean="0">
                <a:latin typeface="Calibri Light" panose="020F0302020204030204" pitchFamily="34" charset="0"/>
                <a:cs typeface="Calibri Light" panose="020F0302020204030204" pitchFamily="34" charset="0"/>
              </a:rPr>
              <a:t>IRP, Inc. Board Leadership</a:t>
            </a:r>
          </a:p>
          <a:p>
            <a:pPr lvl="1"/>
            <a:r>
              <a:rPr lang="en-US" sz="2400" kern="0" dirty="0" smtClean="0">
                <a:latin typeface="Calibri Light" panose="020F0302020204030204" pitchFamily="34" charset="0"/>
                <a:cs typeface="Calibri Light" panose="020F0302020204030204" pitchFamily="34" charset="0"/>
              </a:rPr>
              <a:t>Tammi Popp		Director</a:t>
            </a:r>
          </a:p>
          <a:p>
            <a:pPr lvl="1"/>
            <a:r>
              <a:rPr lang="en-US" sz="2400" kern="0" dirty="0" smtClean="0">
                <a:latin typeface="Calibri Light" panose="020F0302020204030204" pitchFamily="34" charset="0"/>
                <a:cs typeface="Calibri Light" panose="020F0302020204030204" pitchFamily="34" charset="0"/>
              </a:rPr>
              <a:t>James Walker		Director</a:t>
            </a:r>
          </a:p>
          <a:p>
            <a:pPr lvl="1"/>
            <a:r>
              <a:rPr lang="en-US" sz="2400" kern="0" dirty="0" smtClean="0">
                <a:latin typeface="Calibri Light" panose="020F0302020204030204" pitchFamily="34" charset="0"/>
                <a:cs typeface="Calibri Light" panose="020F0302020204030204" pitchFamily="34" charset="0"/>
              </a:rPr>
              <a:t>Portia Manley		Director</a:t>
            </a:r>
          </a:p>
          <a:p>
            <a:pPr lvl="1"/>
            <a:r>
              <a:rPr lang="en-US" sz="2400" kern="0" dirty="0" smtClean="0">
                <a:latin typeface="Calibri Light" panose="020F0302020204030204" pitchFamily="34" charset="0"/>
                <a:cs typeface="Calibri Light" panose="020F0302020204030204" pitchFamily="34" charset="0"/>
              </a:rPr>
              <a:t>Renee Kyser		Director</a:t>
            </a:r>
          </a:p>
          <a:p>
            <a:pPr lvl="1"/>
            <a:r>
              <a:rPr lang="en-US" sz="2400" kern="0" dirty="0" smtClean="0">
                <a:latin typeface="Calibri Light" panose="020F0302020204030204" pitchFamily="34" charset="0"/>
                <a:cs typeface="Calibri Light" panose="020F0302020204030204" pitchFamily="34" charset="0"/>
              </a:rPr>
              <a:t>Paul </a:t>
            </a:r>
            <a:r>
              <a:rPr lang="en-US" sz="2400" kern="0" dirty="0" err="1" smtClean="0">
                <a:latin typeface="Calibri Light" panose="020F0302020204030204" pitchFamily="34" charset="0"/>
                <a:cs typeface="Calibri Light" panose="020F0302020204030204" pitchFamily="34" charset="0"/>
              </a:rPr>
              <a:t>Harbottle</a:t>
            </a:r>
            <a:r>
              <a:rPr lang="en-US" sz="2400" kern="0" dirty="0" smtClean="0">
                <a:latin typeface="Calibri Light" panose="020F0302020204030204" pitchFamily="34" charset="0"/>
                <a:cs typeface="Calibri Light" panose="020F0302020204030204" pitchFamily="34" charset="0"/>
              </a:rPr>
              <a:t>		Director</a:t>
            </a:r>
          </a:p>
          <a:p>
            <a:pPr lvl="1"/>
            <a:r>
              <a:rPr lang="en-US" sz="2400" kern="0" dirty="0" smtClean="0">
                <a:latin typeface="Calibri Light" panose="020F0302020204030204" pitchFamily="34" charset="0"/>
                <a:cs typeface="Calibri Light" panose="020F0302020204030204" pitchFamily="34" charset="0"/>
              </a:rPr>
              <a:t>Rotating Position	Open</a:t>
            </a:r>
          </a:p>
          <a:p>
            <a:pPr lvl="1"/>
            <a:r>
              <a:rPr lang="en-US" sz="2400" kern="0" dirty="0" smtClean="0">
                <a:latin typeface="Calibri Light" panose="020F0302020204030204" pitchFamily="34" charset="0"/>
                <a:cs typeface="Calibri Light" panose="020F0302020204030204" pitchFamily="34" charset="0"/>
              </a:rPr>
              <a:t>Canadian Position	Open</a:t>
            </a:r>
          </a:p>
          <a:p>
            <a:pPr marL="0" indent="0">
              <a:buFontTx/>
              <a:buNone/>
            </a:pPr>
            <a:endParaRPr lang="en-US" sz="2800" kern="0" dirty="0" smtClean="0">
              <a:latin typeface="+mj-lt"/>
            </a:endParaRPr>
          </a:p>
          <a:p>
            <a:pPr marL="0" indent="0">
              <a:buFontTx/>
              <a:buNone/>
            </a:pPr>
            <a:endParaRPr lang="en-US" sz="2800" kern="0" dirty="0" smtClean="0">
              <a:latin typeface="+mj-lt"/>
            </a:endParaRPr>
          </a:p>
          <a:p>
            <a:pPr marL="0" indent="0">
              <a:buFontTx/>
              <a:buNone/>
            </a:pPr>
            <a:endParaRPr lang="en-US" sz="1867" kern="0" dirty="0" smtClean="0">
              <a:latin typeface="+mj-lt"/>
            </a:endParaRPr>
          </a:p>
        </p:txBody>
      </p:sp>
    </p:spTree>
    <p:extLst>
      <p:ext uri="{BB962C8B-B14F-4D97-AF65-F5344CB8AC3E}">
        <p14:creationId xmlns:p14="http://schemas.microsoft.com/office/powerpoint/2010/main" val="347533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51D08A9-ED00-C84B-B1C9-BD0514394701}"/>
              </a:ext>
            </a:extLst>
          </p:cNvPr>
          <p:cNvSpPr>
            <a:spLocks noGrp="1"/>
          </p:cNvSpPr>
          <p:nvPr>
            <p:ph type="title"/>
          </p:nvPr>
        </p:nvSpPr>
        <p:spPr/>
        <p:txBody>
          <a:bodyPr/>
          <a:lstStyle/>
          <a:p>
            <a:r>
              <a:rPr lang="en-US" sz="4000" dirty="0" smtClean="0">
                <a:latin typeface="Calibri Light" panose="020F0302020204030204" pitchFamily="34" charset="0"/>
                <a:cs typeface="Calibri Light" panose="020F0302020204030204" pitchFamily="34" charset="0"/>
              </a:rPr>
              <a:t>Upcoming IRP Events</a:t>
            </a:r>
            <a:endParaRPr lang="en-US" sz="4000" dirty="0">
              <a:latin typeface="Calibri Light" panose="020F0302020204030204" pitchFamily="34" charset="0"/>
              <a:cs typeface="Calibri Light" panose="020F0302020204030204" pitchFamily="34" charset="0"/>
            </a:endParaRPr>
          </a:p>
        </p:txBody>
      </p:sp>
      <p:sp>
        <p:nvSpPr>
          <p:cNvPr id="6" name="Content Placeholder 5">
            <a:extLst>
              <a:ext uri="{FF2B5EF4-FFF2-40B4-BE49-F238E27FC236}">
                <a16:creationId xmlns:a16="http://schemas.microsoft.com/office/drawing/2014/main" xmlns="" id="{9820AFF1-C506-8C47-97DC-2A489E490884}"/>
              </a:ext>
            </a:extLst>
          </p:cNvPr>
          <p:cNvSpPr>
            <a:spLocks noGrp="1"/>
          </p:cNvSpPr>
          <p:nvPr>
            <p:ph idx="1"/>
          </p:nvPr>
        </p:nvSpPr>
        <p:spPr>
          <a:xfrm>
            <a:off x="914400" y="1636143"/>
            <a:ext cx="10363200" cy="4114800"/>
          </a:xfrm>
        </p:spPr>
        <p:txBody>
          <a:bodyPr/>
          <a:lstStyle/>
          <a:p>
            <a:pPr lvl="0"/>
            <a:r>
              <a:rPr lang="en-US" sz="3600" dirty="0" smtClean="0">
                <a:latin typeface="Calibri Light" panose="020F0302020204030204" pitchFamily="34" charset="0"/>
                <a:cs typeface="Calibri Light" panose="020F0302020204030204" pitchFamily="34" charset="0"/>
              </a:rPr>
              <a:t>IRP/IFTA Managers and LE Workshop – Orlando, Florida – September 10-12, 2019</a:t>
            </a:r>
          </a:p>
          <a:p>
            <a:pPr lvl="0"/>
            <a:r>
              <a:rPr lang="en-US" sz="3600" dirty="0" smtClean="0">
                <a:latin typeface="Calibri Light" panose="020F0302020204030204" pitchFamily="34" charset="0"/>
                <a:cs typeface="Calibri Light" panose="020F0302020204030204" pitchFamily="34" charset="0"/>
              </a:rPr>
              <a:t>IRP Board of Directors Fall Meeting – Lake Tahoe, Nevada – October 2-3, 2019</a:t>
            </a:r>
          </a:p>
          <a:p>
            <a:pPr lvl="0"/>
            <a:r>
              <a:rPr lang="en-US" sz="3600" dirty="0" smtClean="0">
                <a:latin typeface="Calibri Light" panose="020F0302020204030204" pitchFamily="34" charset="0"/>
                <a:cs typeface="Calibri Light" panose="020F0302020204030204" pitchFamily="34" charset="0"/>
              </a:rPr>
              <a:t>IRP Board of Directors Winter Meeting – Palm Springs, California – January 22-23, 2020</a:t>
            </a:r>
          </a:p>
          <a:p>
            <a:pPr lvl="0"/>
            <a:r>
              <a:rPr lang="en-US" sz="3600" dirty="0" smtClean="0">
                <a:latin typeface="Calibri Light" panose="020F0302020204030204" pitchFamily="34" charset="0"/>
                <a:cs typeface="Calibri Light" panose="020F0302020204030204" pitchFamily="34" charset="0"/>
              </a:rPr>
              <a:t>2020 IRP Annual Meeting – St. Paul, Minnesota – May 5-7, 2020</a:t>
            </a:r>
            <a:endParaRPr lang="en-US" dirty="0" smtClean="0">
              <a:latin typeface="Calibri Light" panose="020F0302020204030204" pitchFamily="34" charset="0"/>
              <a:cs typeface="Calibri Light" panose="020F0302020204030204" pitchFamily="34" charset="0"/>
            </a:endParaRPr>
          </a:p>
          <a:p>
            <a:pPr marL="457200" lvl="1" indent="0">
              <a:buNone/>
            </a:pPr>
            <a:endParaRPr lang="en-US" dirty="0" smtClean="0">
              <a:latin typeface="Calibri Light" panose="020F0302020204030204" pitchFamily="34" charset="0"/>
              <a:cs typeface="Calibri Light" panose="020F0302020204030204" pitchFamily="34" charset="0"/>
            </a:endParaRPr>
          </a:p>
          <a:p>
            <a:pPr lvl="1"/>
            <a:endParaRPr lang="en-US" dirty="0" smtClean="0">
              <a:latin typeface="Calibri Light" panose="020F0302020204030204" pitchFamily="34" charset="0"/>
              <a:cs typeface="Calibri Light" panose="020F0302020204030204" pitchFamily="34" charset="0"/>
            </a:endParaRPr>
          </a:p>
          <a:p>
            <a:pPr marL="0" indent="0">
              <a:buNone/>
            </a:pPr>
            <a:endParaRPr lang="en-US" sz="2133" i="1" dirty="0">
              <a:solidFill>
                <a:schemeClr val="accent1"/>
              </a:solidFill>
            </a:endParaRPr>
          </a:p>
        </p:txBody>
      </p:sp>
      <p:sp>
        <p:nvSpPr>
          <p:cNvPr id="2" name="Slide Number Placeholder 1">
            <a:extLst>
              <a:ext uri="{FF2B5EF4-FFF2-40B4-BE49-F238E27FC236}">
                <a16:creationId xmlns:a16="http://schemas.microsoft.com/office/drawing/2014/main" xmlns="" id="{CF3DB51A-CF11-B14A-BAB8-8C2E912B444D}"/>
              </a:ext>
            </a:extLst>
          </p:cNvPr>
          <p:cNvSpPr>
            <a:spLocks noGrp="1"/>
          </p:cNvSpPr>
          <p:nvPr>
            <p:ph type="sldNum" sz="quarter" idx="12"/>
          </p:nvPr>
        </p:nvSpPr>
        <p:spPr/>
        <p:txBody>
          <a:bodyPr/>
          <a:lstStyle/>
          <a:p>
            <a:pPr>
              <a:defRPr/>
            </a:pPr>
            <a:fld id="{B6C1F12A-7044-4833-84F7-D6F7773616F5}" type="slidenum">
              <a:rPr lang="en-US" smtClean="0"/>
              <a:pPr>
                <a:defRPr/>
              </a:pPr>
              <a:t>20</a:t>
            </a:fld>
            <a:endParaRPr lang="en-US" dirty="0"/>
          </a:p>
        </p:txBody>
      </p:sp>
    </p:spTree>
    <p:extLst>
      <p:ext uri="{BB962C8B-B14F-4D97-AF65-F5344CB8AC3E}">
        <p14:creationId xmlns:p14="http://schemas.microsoft.com/office/powerpoint/2010/main" val="227410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51D08A9-ED00-C84B-B1C9-BD0514394701}"/>
              </a:ext>
            </a:extLst>
          </p:cNvPr>
          <p:cNvSpPr>
            <a:spLocks noGrp="1"/>
          </p:cNvSpPr>
          <p:nvPr>
            <p:ph type="title"/>
          </p:nvPr>
        </p:nvSpPr>
        <p:spPr/>
        <p:txBody>
          <a:bodyPr/>
          <a:lstStyle/>
          <a:p>
            <a:r>
              <a:rPr lang="en-US" sz="4000" dirty="0" smtClean="0">
                <a:latin typeface="Calibri Light" panose="020F0302020204030204" pitchFamily="34" charset="0"/>
                <a:cs typeface="Calibri Light" panose="020F0302020204030204" pitchFamily="34" charset="0"/>
              </a:rPr>
              <a:t>IRP Update</a:t>
            </a:r>
            <a:endParaRPr lang="en-US" sz="4000" dirty="0">
              <a:latin typeface="Calibri Light" panose="020F0302020204030204" pitchFamily="34" charset="0"/>
              <a:cs typeface="Calibri Light" panose="020F0302020204030204" pitchFamily="34" charset="0"/>
            </a:endParaRPr>
          </a:p>
        </p:txBody>
      </p:sp>
      <p:sp>
        <p:nvSpPr>
          <p:cNvPr id="6" name="Content Placeholder 5">
            <a:extLst>
              <a:ext uri="{FF2B5EF4-FFF2-40B4-BE49-F238E27FC236}">
                <a16:creationId xmlns:a16="http://schemas.microsoft.com/office/drawing/2014/main" xmlns="" id="{9820AFF1-C506-8C47-97DC-2A489E490884}"/>
              </a:ext>
            </a:extLst>
          </p:cNvPr>
          <p:cNvSpPr>
            <a:spLocks noGrp="1"/>
          </p:cNvSpPr>
          <p:nvPr>
            <p:ph idx="1"/>
          </p:nvPr>
        </p:nvSpPr>
        <p:spPr>
          <a:xfrm>
            <a:off x="914400" y="2239992"/>
            <a:ext cx="10363200" cy="4114800"/>
          </a:xfrm>
        </p:spPr>
        <p:txBody>
          <a:bodyPr/>
          <a:lstStyle/>
          <a:p>
            <a:pPr marL="0" lvl="0" indent="0" algn="ctr">
              <a:buNone/>
            </a:pPr>
            <a:r>
              <a:rPr lang="en-US" sz="3600" dirty="0" smtClean="0">
                <a:latin typeface="Calibri Light" panose="020F0302020204030204" pitchFamily="34" charset="0"/>
                <a:cs typeface="Calibri Light" panose="020F0302020204030204" pitchFamily="34" charset="0"/>
              </a:rPr>
              <a:t>Thank you!!</a:t>
            </a:r>
          </a:p>
          <a:p>
            <a:pPr lvl="0" algn="ctr"/>
            <a:endParaRPr lang="en-US" sz="3600" dirty="0">
              <a:latin typeface="Calibri Light" panose="020F0302020204030204" pitchFamily="34" charset="0"/>
              <a:cs typeface="Calibri Light" panose="020F0302020204030204" pitchFamily="34" charset="0"/>
            </a:endParaRPr>
          </a:p>
          <a:p>
            <a:pPr marL="0" lvl="0" indent="0" algn="ctr">
              <a:buNone/>
            </a:pPr>
            <a:r>
              <a:rPr lang="en-US" sz="4400" i="1" dirty="0" smtClean="0">
                <a:latin typeface="Calibri Light" panose="020F0302020204030204" pitchFamily="34" charset="0"/>
                <a:cs typeface="Calibri Light" panose="020F0302020204030204" pitchFamily="34" charset="0"/>
              </a:rPr>
              <a:t>QUESTIONS / Comments</a:t>
            </a:r>
            <a:endParaRPr lang="en-US" sz="4000" i="1" dirty="0" smtClean="0">
              <a:latin typeface="Calibri Light" panose="020F0302020204030204" pitchFamily="34" charset="0"/>
              <a:cs typeface="Calibri Light" panose="020F0302020204030204" pitchFamily="34" charset="0"/>
            </a:endParaRPr>
          </a:p>
          <a:p>
            <a:pPr marL="457200" lvl="1" indent="0">
              <a:buNone/>
            </a:pPr>
            <a:endParaRPr lang="en-US" dirty="0" smtClean="0">
              <a:latin typeface="Calibri Light" panose="020F0302020204030204" pitchFamily="34" charset="0"/>
              <a:cs typeface="Calibri Light" panose="020F0302020204030204" pitchFamily="34" charset="0"/>
            </a:endParaRPr>
          </a:p>
          <a:p>
            <a:pPr marL="457200" lvl="1" indent="0">
              <a:buNone/>
            </a:pPr>
            <a:endParaRPr lang="en-US" dirty="0" smtClean="0">
              <a:latin typeface="Calibri Light" panose="020F0302020204030204" pitchFamily="34" charset="0"/>
              <a:cs typeface="Calibri Light" panose="020F0302020204030204" pitchFamily="34" charset="0"/>
            </a:endParaRPr>
          </a:p>
          <a:p>
            <a:pPr lvl="1"/>
            <a:endParaRPr lang="en-US" dirty="0" smtClean="0">
              <a:latin typeface="Calibri Light" panose="020F0302020204030204" pitchFamily="34" charset="0"/>
              <a:cs typeface="Calibri Light" panose="020F0302020204030204" pitchFamily="34" charset="0"/>
            </a:endParaRPr>
          </a:p>
          <a:p>
            <a:pPr marL="0" indent="0">
              <a:buNone/>
            </a:pPr>
            <a:endParaRPr lang="en-US" sz="2133" i="1" dirty="0">
              <a:solidFill>
                <a:schemeClr val="accent1"/>
              </a:solidFill>
            </a:endParaRPr>
          </a:p>
        </p:txBody>
      </p:sp>
      <p:sp>
        <p:nvSpPr>
          <p:cNvPr id="2" name="Slide Number Placeholder 1">
            <a:extLst>
              <a:ext uri="{FF2B5EF4-FFF2-40B4-BE49-F238E27FC236}">
                <a16:creationId xmlns:a16="http://schemas.microsoft.com/office/drawing/2014/main" xmlns="" id="{CF3DB51A-CF11-B14A-BAB8-8C2E912B444D}"/>
              </a:ext>
            </a:extLst>
          </p:cNvPr>
          <p:cNvSpPr>
            <a:spLocks noGrp="1"/>
          </p:cNvSpPr>
          <p:nvPr>
            <p:ph type="sldNum" sz="quarter" idx="12"/>
          </p:nvPr>
        </p:nvSpPr>
        <p:spPr/>
        <p:txBody>
          <a:bodyPr/>
          <a:lstStyle/>
          <a:p>
            <a:pPr>
              <a:defRPr/>
            </a:pPr>
            <a:fld id="{B6C1F12A-7044-4833-84F7-D6F7773616F5}" type="slidenum">
              <a:rPr lang="en-US" smtClean="0"/>
              <a:pPr>
                <a:defRPr/>
              </a:pPr>
              <a:t>21</a:t>
            </a:fld>
            <a:endParaRPr lang="en-US" dirty="0"/>
          </a:p>
        </p:txBody>
      </p:sp>
    </p:spTree>
    <p:extLst>
      <p:ext uri="{BB962C8B-B14F-4D97-AF65-F5344CB8AC3E}">
        <p14:creationId xmlns:p14="http://schemas.microsoft.com/office/powerpoint/2010/main" val="75384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C5F5D-3961-1143-935E-0F4007AC8264}"/>
              </a:ext>
            </a:extLst>
          </p:cNvPr>
          <p:cNvSpPr>
            <a:spLocks noGrp="1"/>
          </p:cNvSpPr>
          <p:nvPr>
            <p:ph type="title"/>
          </p:nvPr>
        </p:nvSpPr>
        <p:spPr/>
        <p:txBody>
          <a:bodyPr/>
          <a:lstStyle/>
          <a:p>
            <a:r>
              <a:rPr lang="en-US" dirty="0" smtClean="0">
                <a:latin typeface="Calibri Light" panose="020F0302020204030204" pitchFamily="34" charset="0"/>
                <a:cs typeface="Calibri Light" panose="020F0302020204030204" pitchFamily="34" charset="0"/>
              </a:rPr>
              <a:t>IRP Clearinghouse Netting</a:t>
            </a: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xmlns="" id="{17FABDFC-3723-874E-81D8-293B3AC35748}"/>
              </a:ext>
            </a:extLst>
          </p:cNvPr>
          <p:cNvSpPr>
            <a:spLocks noGrp="1"/>
          </p:cNvSpPr>
          <p:nvPr>
            <p:ph idx="1"/>
          </p:nvPr>
        </p:nvSpPr>
        <p:spPr>
          <a:xfrm>
            <a:off x="189782" y="1716655"/>
            <a:ext cx="5417388" cy="4295955"/>
          </a:xfrm>
        </p:spPr>
        <p:txBody>
          <a:bodyPr>
            <a:normAutofit/>
          </a:bodyPr>
          <a:lstStyle/>
          <a:p>
            <a:pPr marL="0" indent="0">
              <a:buNone/>
            </a:pPr>
            <a:endParaRPr lang="en-US" sz="933" b="1" dirty="0" smtClean="0"/>
          </a:p>
          <a:p>
            <a:pPr marL="0" indent="0">
              <a:buNone/>
            </a:pPr>
            <a:endParaRPr lang="en-US" sz="2800" dirty="0" smtClean="0">
              <a:latin typeface="+mj-lt"/>
            </a:endParaRPr>
          </a:p>
          <a:p>
            <a:pPr marL="0" indent="0">
              <a:buNone/>
            </a:pPr>
            <a:endParaRPr lang="en-US" sz="2800" dirty="0">
              <a:latin typeface="+mj-lt"/>
            </a:endParaRPr>
          </a:p>
          <a:p>
            <a:pPr marL="0" indent="0">
              <a:buNone/>
            </a:pPr>
            <a:endParaRPr lang="en-US" sz="1867" dirty="0" smtClean="0">
              <a:latin typeface="+mj-lt"/>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930" y="1485900"/>
            <a:ext cx="11529392" cy="4363278"/>
          </a:xfrm>
          <a:prstGeom prst="rect">
            <a:avLst/>
          </a:prstGeom>
          <a:noFill/>
          <a:ln>
            <a:noFill/>
          </a:ln>
        </p:spPr>
      </p:pic>
    </p:spTree>
    <p:extLst>
      <p:ext uri="{BB962C8B-B14F-4D97-AF65-F5344CB8AC3E}">
        <p14:creationId xmlns:p14="http://schemas.microsoft.com/office/powerpoint/2010/main" val="144438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C5F5D-3961-1143-935E-0F4007AC8264}"/>
              </a:ext>
            </a:extLst>
          </p:cNvPr>
          <p:cNvSpPr>
            <a:spLocks noGrp="1"/>
          </p:cNvSpPr>
          <p:nvPr>
            <p:ph type="title"/>
          </p:nvPr>
        </p:nvSpPr>
        <p:spPr/>
        <p:txBody>
          <a:bodyPr/>
          <a:lstStyle/>
          <a:p>
            <a:r>
              <a:rPr lang="en-US" dirty="0" smtClean="0">
                <a:latin typeface="Calibri Light" panose="020F0302020204030204" pitchFamily="34" charset="0"/>
                <a:cs typeface="Calibri Light" panose="020F0302020204030204" pitchFamily="34" charset="0"/>
              </a:rPr>
              <a:t>IRP, Inc. Update</a:t>
            </a: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xmlns="" id="{17FABDFC-3723-874E-81D8-293B3AC35748}"/>
              </a:ext>
            </a:extLst>
          </p:cNvPr>
          <p:cNvSpPr>
            <a:spLocks noGrp="1"/>
          </p:cNvSpPr>
          <p:nvPr>
            <p:ph idx="1"/>
          </p:nvPr>
        </p:nvSpPr>
        <p:spPr>
          <a:xfrm>
            <a:off x="914401" y="1530812"/>
            <a:ext cx="10531070" cy="4295955"/>
          </a:xfrm>
        </p:spPr>
        <p:txBody>
          <a:bodyPr>
            <a:normAutofit/>
          </a:bodyPr>
          <a:lstStyle/>
          <a:p>
            <a:pPr marL="0" indent="0">
              <a:buNone/>
            </a:pPr>
            <a:endParaRPr lang="en-US" sz="933" b="1" dirty="0" smtClean="0"/>
          </a:p>
          <a:p>
            <a:r>
              <a:rPr lang="en-US" dirty="0" smtClean="0">
                <a:latin typeface="Calibri Light" panose="020F0302020204030204" pitchFamily="34" charset="0"/>
                <a:cs typeface="Calibri Light" panose="020F0302020204030204" pitchFamily="34" charset="0"/>
              </a:rPr>
              <a:t>Defining the Roadmap to the Future</a:t>
            </a:r>
          </a:p>
          <a:p>
            <a:r>
              <a:rPr lang="en-US" dirty="0" smtClean="0">
                <a:latin typeface="Calibri Light" panose="020F0302020204030204" pitchFamily="34" charset="0"/>
                <a:cs typeface="Calibri Light" panose="020F0302020204030204" pitchFamily="34" charset="0"/>
              </a:rPr>
              <a:t>Enhancing Motor Carrier Service Community Engagement</a:t>
            </a:r>
          </a:p>
          <a:p>
            <a:r>
              <a:rPr lang="en-US" dirty="0" smtClean="0">
                <a:latin typeface="Calibri Light" panose="020F0302020204030204" pitchFamily="34" charset="0"/>
                <a:cs typeface="Calibri Light" panose="020F0302020204030204" pitchFamily="34" charset="0"/>
              </a:rPr>
              <a:t>Developing a Strategic Path</a:t>
            </a:r>
          </a:p>
          <a:p>
            <a:r>
              <a:rPr lang="en-US" dirty="0" smtClean="0">
                <a:latin typeface="Calibri Light" panose="020F0302020204030204" pitchFamily="34" charset="0"/>
                <a:cs typeface="Calibri Light" panose="020F0302020204030204" pitchFamily="34" charset="0"/>
              </a:rPr>
              <a:t>Pursuing Innovative Technologies</a:t>
            </a:r>
          </a:p>
          <a:p>
            <a:r>
              <a:rPr lang="en-US" dirty="0" smtClean="0">
                <a:latin typeface="Calibri Light" panose="020F0302020204030204" pitchFamily="34" charset="0"/>
                <a:cs typeface="Calibri Light" panose="020F0302020204030204" pitchFamily="34" charset="0"/>
              </a:rPr>
              <a:t>Enhancing Service to the Membership</a:t>
            </a:r>
          </a:p>
          <a:p>
            <a:r>
              <a:rPr lang="en-US" dirty="0" smtClean="0">
                <a:latin typeface="Calibri Light" panose="020F0302020204030204" pitchFamily="34" charset="0"/>
                <a:cs typeface="Calibri Light" panose="020F0302020204030204" pitchFamily="34" charset="0"/>
              </a:rPr>
              <a:t>Promoting Efficiencies, Compliance and Safety</a:t>
            </a:r>
          </a:p>
          <a:p>
            <a:pPr marL="0" indent="0">
              <a:buNone/>
            </a:pPr>
            <a:endParaRPr lang="en-US" sz="2800" dirty="0" smtClean="0">
              <a:latin typeface="+mj-lt"/>
            </a:endParaRPr>
          </a:p>
          <a:p>
            <a:pPr marL="0" indent="0">
              <a:buNone/>
            </a:pPr>
            <a:endParaRPr lang="en-US" sz="2800" dirty="0">
              <a:latin typeface="+mj-lt"/>
            </a:endParaRPr>
          </a:p>
          <a:p>
            <a:pPr marL="0" indent="0">
              <a:buNone/>
            </a:pPr>
            <a:endParaRPr lang="en-US" sz="1867" dirty="0" smtClean="0">
              <a:latin typeface="+mj-lt"/>
            </a:endParaRPr>
          </a:p>
        </p:txBody>
      </p:sp>
    </p:spTree>
    <p:extLst>
      <p:ext uri="{BB962C8B-B14F-4D97-AF65-F5344CB8AC3E}">
        <p14:creationId xmlns:p14="http://schemas.microsoft.com/office/powerpoint/2010/main" val="265418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C5F5D-3961-1143-935E-0F4007AC8264}"/>
              </a:ext>
            </a:extLst>
          </p:cNvPr>
          <p:cNvSpPr>
            <a:spLocks noGrp="1"/>
          </p:cNvSpPr>
          <p:nvPr>
            <p:ph type="title"/>
          </p:nvPr>
        </p:nvSpPr>
        <p:spPr/>
        <p:txBody>
          <a:bodyPr/>
          <a:lstStyle/>
          <a:p>
            <a:r>
              <a:rPr lang="en-US" dirty="0" smtClean="0">
                <a:latin typeface="Calibri Light" panose="020F0302020204030204" pitchFamily="34" charset="0"/>
                <a:cs typeface="Calibri Light" panose="020F0302020204030204" pitchFamily="34" charset="0"/>
              </a:rPr>
              <a:t>IRP, Inc. Road to the Future</a:t>
            </a: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xmlns="" id="{17FABDFC-3723-874E-81D8-293B3AC35748}"/>
              </a:ext>
            </a:extLst>
          </p:cNvPr>
          <p:cNvSpPr>
            <a:spLocks noGrp="1"/>
          </p:cNvSpPr>
          <p:nvPr>
            <p:ph idx="1"/>
          </p:nvPr>
        </p:nvSpPr>
        <p:spPr>
          <a:xfrm>
            <a:off x="872705" y="1492368"/>
            <a:ext cx="3336985" cy="4295955"/>
          </a:xfrm>
          <a:ln w="12700">
            <a:solidFill>
              <a:schemeClr val="accent3">
                <a:lumMod val="50000"/>
              </a:schemeClr>
            </a:solidFill>
          </a:ln>
        </p:spPr>
        <p:txBody>
          <a:bodyPr>
            <a:normAutofit/>
          </a:bodyPr>
          <a:lstStyle/>
          <a:p>
            <a:pPr marL="0" indent="0">
              <a:buNone/>
            </a:pPr>
            <a:endParaRPr lang="en-US" sz="933" b="1" dirty="0" smtClean="0"/>
          </a:p>
          <a:p>
            <a:pPr marL="0" indent="0" algn="ctr">
              <a:buNone/>
            </a:pPr>
            <a:r>
              <a:rPr lang="en-US" sz="2000" b="1" u="sng" dirty="0" smtClean="0">
                <a:latin typeface="Calibri Light" panose="020F0302020204030204" pitchFamily="34" charset="0"/>
                <a:cs typeface="Calibri Light" panose="020F0302020204030204" pitchFamily="34" charset="0"/>
              </a:rPr>
              <a:t>WHO WE ARE</a:t>
            </a:r>
          </a:p>
          <a:p>
            <a:pPr marL="0" indent="0" algn="ctr">
              <a:buNone/>
            </a:pPr>
            <a:r>
              <a:rPr lang="en-US" sz="2000" i="1" dirty="0" smtClean="0">
                <a:latin typeface="Calibri Light" panose="020F0302020204030204" pitchFamily="34" charset="0"/>
                <a:cs typeface="Calibri Light" panose="020F0302020204030204" pitchFamily="34" charset="0"/>
              </a:rPr>
              <a:t>Commercial vehicle registration reciprocity agreement amongst 59 US and Canadian Jurisdictions.</a:t>
            </a:r>
          </a:p>
          <a:p>
            <a:endParaRPr lang="en-US" sz="2000" i="1" dirty="0" smtClean="0">
              <a:latin typeface="Calibri Light" panose="020F0302020204030204" pitchFamily="34" charset="0"/>
              <a:cs typeface="Calibri Light" panose="020F0302020204030204" pitchFamily="34" charset="0"/>
            </a:endParaRPr>
          </a:p>
          <a:p>
            <a:r>
              <a:rPr lang="en-US" sz="2000" dirty="0" smtClean="0">
                <a:latin typeface="Calibri Light" panose="020F0302020204030204" pitchFamily="34" charset="0"/>
                <a:cs typeface="Calibri Light" panose="020F0302020204030204" pitchFamily="34" charset="0"/>
              </a:rPr>
              <a:t>Over 2.9 million vehicles</a:t>
            </a:r>
          </a:p>
          <a:p>
            <a:r>
              <a:rPr lang="en-US" sz="2000" dirty="0" smtClean="0">
                <a:latin typeface="Calibri Light" panose="020F0302020204030204" pitchFamily="34" charset="0"/>
                <a:cs typeface="Calibri Light" panose="020F0302020204030204" pitchFamily="34" charset="0"/>
              </a:rPr>
              <a:t>Over 351,000 fleets</a:t>
            </a:r>
          </a:p>
          <a:p>
            <a:r>
              <a:rPr lang="en-US" sz="2000" dirty="0" smtClean="0">
                <a:latin typeface="Calibri Light" panose="020F0302020204030204" pitchFamily="34" charset="0"/>
                <a:cs typeface="Calibri Light" panose="020F0302020204030204" pitchFamily="34" charset="0"/>
              </a:rPr>
              <a:t>Improving HWY Safety</a:t>
            </a:r>
          </a:p>
          <a:p>
            <a:r>
              <a:rPr lang="en-US" sz="2000" dirty="0" smtClean="0">
                <a:latin typeface="Calibri Light" panose="020F0302020204030204" pitchFamily="34" charset="0"/>
                <a:cs typeface="Calibri Light" panose="020F0302020204030204" pitchFamily="34" charset="0"/>
              </a:rPr>
              <a:t>Facilitating Commerce</a:t>
            </a:r>
          </a:p>
          <a:p>
            <a:pPr marL="0" indent="0">
              <a:buNone/>
            </a:pPr>
            <a:endParaRPr lang="en-US" sz="2800" dirty="0" smtClean="0">
              <a:latin typeface="+mj-lt"/>
            </a:endParaRPr>
          </a:p>
          <a:p>
            <a:pPr marL="0" indent="0">
              <a:buNone/>
            </a:pPr>
            <a:endParaRPr lang="en-US" sz="2800" dirty="0">
              <a:latin typeface="+mj-lt"/>
            </a:endParaRPr>
          </a:p>
          <a:p>
            <a:pPr marL="0" indent="0">
              <a:buNone/>
            </a:pPr>
            <a:endParaRPr lang="en-US" sz="1867" dirty="0" smtClean="0">
              <a:latin typeface="+mj-lt"/>
            </a:endParaRPr>
          </a:p>
        </p:txBody>
      </p:sp>
      <p:sp>
        <p:nvSpPr>
          <p:cNvPr id="4" name="Content Placeholder 2">
            <a:extLst>
              <a:ext uri="{FF2B5EF4-FFF2-40B4-BE49-F238E27FC236}">
                <a16:creationId xmlns:a16="http://schemas.microsoft.com/office/drawing/2014/main" xmlns="" id="{17FABDFC-3723-874E-81D8-293B3AC35748}"/>
              </a:ext>
            </a:extLst>
          </p:cNvPr>
          <p:cNvSpPr txBox="1">
            <a:spLocks/>
          </p:cNvSpPr>
          <p:nvPr/>
        </p:nvSpPr>
        <p:spPr bwMode="auto">
          <a:xfrm>
            <a:off x="4337648" y="1492368"/>
            <a:ext cx="3336985" cy="4295955"/>
          </a:xfrm>
          <a:prstGeom prst="rect">
            <a:avLst/>
          </a:prstGeom>
          <a:noFill/>
          <a:ln w="12700">
            <a:solidFill>
              <a:schemeClr val="accent3">
                <a:lumMod val="50000"/>
              </a:schemeClr>
            </a:solid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endParaRPr lang="en-US" sz="933" b="1" kern="0" dirty="0" smtClean="0"/>
          </a:p>
          <a:p>
            <a:pPr marL="0" indent="0" algn="ctr">
              <a:buFontTx/>
              <a:buNone/>
            </a:pPr>
            <a:r>
              <a:rPr lang="en-US" sz="2000" b="1" u="sng" kern="0" dirty="0" smtClean="0">
                <a:latin typeface="Calibri Light" panose="020F0302020204030204" pitchFamily="34" charset="0"/>
                <a:cs typeface="Calibri Light" panose="020F0302020204030204" pitchFamily="34" charset="0"/>
              </a:rPr>
              <a:t>OUR MISSION</a:t>
            </a:r>
          </a:p>
          <a:p>
            <a:pPr marL="0" indent="0" algn="ctr">
              <a:buFontTx/>
              <a:buNone/>
            </a:pPr>
            <a:r>
              <a:rPr lang="en-US" sz="2000" i="1" kern="0" dirty="0" smtClean="0">
                <a:latin typeface="Calibri Light" panose="020F0302020204030204" pitchFamily="34" charset="0"/>
                <a:cs typeface="Calibri Light" panose="020F0302020204030204" pitchFamily="34" charset="0"/>
              </a:rPr>
              <a:t>To promote and encourage safe and efficient use of the highway system.</a:t>
            </a:r>
          </a:p>
          <a:p>
            <a:pPr marL="0" indent="0">
              <a:buFontTx/>
              <a:buNone/>
            </a:pPr>
            <a:endParaRPr lang="en-US" sz="2800" kern="0" dirty="0" smtClean="0">
              <a:latin typeface="+mj-lt"/>
            </a:endParaRPr>
          </a:p>
          <a:p>
            <a:pPr marL="0" indent="0">
              <a:buFontTx/>
              <a:buNone/>
            </a:pPr>
            <a:endParaRPr lang="en-US" sz="2800" kern="0" dirty="0" smtClean="0">
              <a:latin typeface="+mj-lt"/>
            </a:endParaRPr>
          </a:p>
          <a:p>
            <a:pPr marL="0" indent="0">
              <a:buFontTx/>
              <a:buNone/>
            </a:pPr>
            <a:endParaRPr lang="en-US" sz="1867" kern="0" dirty="0" smtClean="0">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647" y="3663090"/>
            <a:ext cx="3336985" cy="2125233"/>
          </a:xfrm>
          <a:prstGeom prst="rect">
            <a:avLst/>
          </a:prstGeom>
        </p:spPr>
      </p:pic>
      <p:sp>
        <p:nvSpPr>
          <p:cNvPr id="7" name="Content Placeholder 2">
            <a:extLst>
              <a:ext uri="{FF2B5EF4-FFF2-40B4-BE49-F238E27FC236}">
                <a16:creationId xmlns:a16="http://schemas.microsoft.com/office/drawing/2014/main" xmlns="" id="{17FABDFC-3723-874E-81D8-293B3AC35748}"/>
              </a:ext>
            </a:extLst>
          </p:cNvPr>
          <p:cNvSpPr txBox="1">
            <a:spLocks/>
          </p:cNvSpPr>
          <p:nvPr/>
        </p:nvSpPr>
        <p:spPr bwMode="auto">
          <a:xfrm>
            <a:off x="7901794" y="1492368"/>
            <a:ext cx="3336985" cy="4295955"/>
          </a:xfrm>
          <a:prstGeom prst="rect">
            <a:avLst/>
          </a:prstGeom>
          <a:noFill/>
          <a:ln w="12700">
            <a:solidFill>
              <a:schemeClr val="accent3">
                <a:lumMod val="50000"/>
              </a:schemeClr>
            </a:solid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endParaRPr lang="en-US" sz="933" b="1" kern="0" dirty="0" smtClean="0"/>
          </a:p>
          <a:p>
            <a:pPr marL="0" indent="0" algn="ctr">
              <a:buFontTx/>
              <a:buNone/>
            </a:pPr>
            <a:r>
              <a:rPr lang="en-US" sz="2000" b="1" u="sng" kern="0" dirty="0" smtClean="0">
                <a:latin typeface="Calibri Light" panose="020F0302020204030204" pitchFamily="34" charset="0"/>
                <a:cs typeface="Calibri Light" panose="020F0302020204030204" pitchFamily="34" charset="0"/>
              </a:rPr>
              <a:t>OUR VALUES</a:t>
            </a:r>
          </a:p>
          <a:p>
            <a:pPr marL="1257300" lvl="3" indent="0">
              <a:buFontTx/>
              <a:buNone/>
            </a:pPr>
            <a:r>
              <a:rPr lang="en-US" b="1" kern="0" dirty="0" smtClean="0">
                <a:latin typeface="Calibri Light" panose="020F0302020204030204" pitchFamily="34" charset="0"/>
                <a:cs typeface="Calibri Light" panose="020F0302020204030204" pitchFamily="34" charset="0"/>
              </a:rPr>
              <a:t>I</a:t>
            </a:r>
            <a:r>
              <a:rPr lang="en-US" kern="0" dirty="0" smtClean="0">
                <a:latin typeface="Calibri Light" panose="020F0302020204030204" pitchFamily="34" charset="0"/>
                <a:cs typeface="Calibri Light" panose="020F0302020204030204" pitchFamily="34" charset="0"/>
              </a:rPr>
              <a:t>ntegrity</a:t>
            </a:r>
          </a:p>
          <a:p>
            <a:pPr marL="1257300" lvl="3" indent="0">
              <a:buFontTx/>
              <a:buNone/>
            </a:pPr>
            <a:r>
              <a:rPr lang="en-US" b="1" kern="0" dirty="0" smtClean="0">
                <a:latin typeface="Calibri Light" panose="020F0302020204030204" pitchFamily="34" charset="0"/>
                <a:cs typeface="Calibri Light" panose="020F0302020204030204" pitchFamily="34" charset="0"/>
              </a:rPr>
              <a:t>R</a:t>
            </a:r>
            <a:r>
              <a:rPr lang="en-US" kern="0" dirty="0" smtClean="0">
                <a:latin typeface="Calibri Light" panose="020F0302020204030204" pitchFamily="34" charset="0"/>
                <a:cs typeface="Calibri Light" panose="020F0302020204030204" pitchFamily="34" charset="0"/>
              </a:rPr>
              <a:t>esources</a:t>
            </a:r>
          </a:p>
          <a:p>
            <a:pPr marL="1257300" lvl="3" indent="0">
              <a:buFontTx/>
              <a:buNone/>
            </a:pPr>
            <a:r>
              <a:rPr lang="en-US" b="1" kern="0" dirty="0" smtClean="0">
                <a:latin typeface="Calibri Light" panose="020F0302020204030204" pitchFamily="34" charset="0"/>
                <a:cs typeface="Calibri Light" panose="020F0302020204030204" pitchFamily="34" charset="0"/>
              </a:rPr>
              <a:t>P</a:t>
            </a:r>
            <a:r>
              <a:rPr lang="en-US" kern="0" dirty="0" smtClean="0">
                <a:latin typeface="Calibri Light" panose="020F0302020204030204" pitchFamily="34" charset="0"/>
                <a:cs typeface="Calibri Light" panose="020F0302020204030204" pitchFamily="34" charset="0"/>
              </a:rPr>
              <a:t>artnerships</a:t>
            </a:r>
          </a:p>
          <a:p>
            <a:pPr marL="1257300" lvl="3" indent="0">
              <a:buFontTx/>
              <a:buNone/>
            </a:pPr>
            <a:endParaRPr lang="en-US" b="1" kern="0" dirty="0" smtClean="0">
              <a:latin typeface="Calibri Light" panose="020F0302020204030204" pitchFamily="34" charset="0"/>
              <a:cs typeface="Calibri Light" panose="020F0302020204030204" pitchFamily="34" charset="0"/>
            </a:endParaRPr>
          </a:p>
          <a:p>
            <a:pPr marL="1257300" lvl="3" indent="0">
              <a:buFontTx/>
              <a:buNone/>
            </a:pPr>
            <a:r>
              <a:rPr lang="en-US" b="1" kern="0" dirty="0" smtClean="0">
                <a:latin typeface="Calibri Light" panose="020F0302020204030204" pitchFamily="34" charset="0"/>
                <a:cs typeface="Calibri Light" panose="020F0302020204030204" pitchFamily="34" charset="0"/>
              </a:rPr>
              <a:t>C</a:t>
            </a:r>
            <a:r>
              <a:rPr lang="en-US" kern="0" dirty="0" smtClean="0">
                <a:latin typeface="Calibri Light" panose="020F0302020204030204" pitchFamily="34" charset="0"/>
                <a:cs typeface="Calibri Light" panose="020F0302020204030204" pitchFamily="34" charset="0"/>
              </a:rPr>
              <a:t>ollaboration</a:t>
            </a:r>
          </a:p>
          <a:p>
            <a:pPr marL="1257300" lvl="3" indent="0">
              <a:buFontTx/>
              <a:buNone/>
            </a:pPr>
            <a:r>
              <a:rPr lang="en-US" b="1" kern="0" dirty="0" smtClean="0">
                <a:latin typeface="Calibri Light" panose="020F0302020204030204" pitchFamily="34" charset="0"/>
                <a:cs typeface="Calibri Light" panose="020F0302020204030204" pitchFamily="34" charset="0"/>
              </a:rPr>
              <a:t>A</a:t>
            </a:r>
            <a:r>
              <a:rPr lang="en-US" kern="0" dirty="0" smtClean="0">
                <a:latin typeface="Calibri Light" panose="020F0302020204030204" pitchFamily="34" charset="0"/>
                <a:cs typeface="Calibri Light" panose="020F0302020204030204" pitchFamily="34" charset="0"/>
              </a:rPr>
              <a:t>ction</a:t>
            </a:r>
          </a:p>
          <a:p>
            <a:pPr marL="1257300" lvl="3" indent="0">
              <a:buFontTx/>
              <a:buNone/>
            </a:pPr>
            <a:r>
              <a:rPr lang="en-US" b="1" kern="0" dirty="0" smtClean="0">
                <a:latin typeface="Calibri Light" panose="020F0302020204030204" pitchFamily="34" charset="0"/>
                <a:cs typeface="Calibri Light" panose="020F0302020204030204" pitchFamily="34" charset="0"/>
              </a:rPr>
              <a:t>R</a:t>
            </a:r>
            <a:r>
              <a:rPr lang="en-US" kern="0" dirty="0" smtClean="0">
                <a:latin typeface="Calibri Light" panose="020F0302020204030204" pitchFamily="34" charset="0"/>
                <a:cs typeface="Calibri Light" panose="020F0302020204030204" pitchFamily="34" charset="0"/>
              </a:rPr>
              <a:t>esponsiveness</a:t>
            </a:r>
          </a:p>
          <a:p>
            <a:pPr marL="1257300" lvl="3" indent="0">
              <a:buFontTx/>
              <a:buNone/>
            </a:pPr>
            <a:r>
              <a:rPr lang="en-US" b="1" kern="0" dirty="0" smtClean="0">
                <a:latin typeface="Calibri Light" panose="020F0302020204030204" pitchFamily="34" charset="0"/>
                <a:cs typeface="Calibri Light" panose="020F0302020204030204" pitchFamily="34" charset="0"/>
              </a:rPr>
              <a:t>E</a:t>
            </a:r>
            <a:r>
              <a:rPr lang="en-US" kern="0" dirty="0" smtClean="0">
                <a:latin typeface="Calibri Light" panose="020F0302020204030204" pitchFamily="34" charset="0"/>
                <a:cs typeface="Calibri Light" panose="020F0302020204030204" pitchFamily="34" charset="0"/>
              </a:rPr>
              <a:t>ngagement</a:t>
            </a:r>
          </a:p>
          <a:p>
            <a:pPr marL="1257300" lvl="3" indent="0">
              <a:buFontTx/>
              <a:buNone/>
            </a:pPr>
            <a:r>
              <a:rPr lang="en-US" b="1" kern="0" dirty="0" smtClean="0">
                <a:latin typeface="Calibri Light" panose="020F0302020204030204" pitchFamily="34" charset="0"/>
                <a:cs typeface="Calibri Light" panose="020F0302020204030204" pitchFamily="34" charset="0"/>
              </a:rPr>
              <a:t>S</a:t>
            </a:r>
            <a:r>
              <a:rPr lang="en-US" kern="0" dirty="0" smtClean="0">
                <a:latin typeface="Calibri Light" panose="020F0302020204030204" pitchFamily="34" charset="0"/>
                <a:cs typeface="Calibri Light" panose="020F0302020204030204" pitchFamily="34" charset="0"/>
              </a:rPr>
              <a:t>afety</a:t>
            </a:r>
          </a:p>
          <a:p>
            <a:pPr marL="0" indent="0">
              <a:buFontTx/>
              <a:buNone/>
            </a:pPr>
            <a:endParaRPr lang="en-US" sz="2800" kern="0" dirty="0" smtClean="0">
              <a:latin typeface="+mj-lt"/>
            </a:endParaRPr>
          </a:p>
          <a:p>
            <a:pPr marL="0" indent="0">
              <a:buFontTx/>
              <a:buNone/>
            </a:pPr>
            <a:endParaRPr lang="en-US" sz="2800" kern="0" dirty="0" smtClean="0">
              <a:latin typeface="+mj-lt"/>
            </a:endParaRPr>
          </a:p>
          <a:p>
            <a:pPr marL="0" indent="0">
              <a:buFontTx/>
              <a:buNone/>
            </a:pPr>
            <a:endParaRPr lang="en-US" sz="1867" kern="0" dirty="0" smtClean="0">
              <a:latin typeface="+mj-lt"/>
            </a:endParaRPr>
          </a:p>
        </p:txBody>
      </p:sp>
    </p:spTree>
    <p:extLst>
      <p:ext uri="{BB962C8B-B14F-4D97-AF65-F5344CB8AC3E}">
        <p14:creationId xmlns:p14="http://schemas.microsoft.com/office/powerpoint/2010/main" val="426339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C5F5D-3961-1143-935E-0F4007AC8264}"/>
              </a:ext>
            </a:extLst>
          </p:cNvPr>
          <p:cNvSpPr>
            <a:spLocks noGrp="1"/>
          </p:cNvSpPr>
          <p:nvPr>
            <p:ph type="title"/>
          </p:nvPr>
        </p:nvSpPr>
        <p:spPr/>
        <p:txBody>
          <a:bodyPr/>
          <a:lstStyle/>
          <a:p>
            <a:r>
              <a:rPr lang="en-US" dirty="0" smtClean="0">
                <a:latin typeface="Calibri Light" panose="020F0302020204030204" pitchFamily="34" charset="0"/>
                <a:cs typeface="Calibri Light" panose="020F0302020204030204" pitchFamily="34" charset="0"/>
              </a:rPr>
              <a:t>IRP Roadmap</a:t>
            </a: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xmlns="" id="{17FABDFC-3723-874E-81D8-293B3AC35748}"/>
              </a:ext>
            </a:extLst>
          </p:cNvPr>
          <p:cNvSpPr>
            <a:spLocks noGrp="1"/>
          </p:cNvSpPr>
          <p:nvPr>
            <p:ph idx="1"/>
          </p:nvPr>
        </p:nvSpPr>
        <p:spPr>
          <a:xfrm>
            <a:off x="872705" y="1492368"/>
            <a:ext cx="3336985" cy="4295955"/>
          </a:xfrm>
          <a:ln w="12700">
            <a:solidFill>
              <a:schemeClr val="accent3">
                <a:lumMod val="50000"/>
              </a:schemeClr>
            </a:solidFill>
          </a:ln>
        </p:spPr>
        <p:txBody>
          <a:bodyPr>
            <a:normAutofit/>
          </a:bodyPr>
          <a:lstStyle/>
          <a:p>
            <a:pPr marL="0" indent="0">
              <a:buNone/>
            </a:pPr>
            <a:endParaRPr lang="en-US" sz="933" b="1" dirty="0" smtClean="0"/>
          </a:p>
          <a:p>
            <a:pPr marL="0" indent="0">
              <a:buNone/>
            </a:pPr>
            <a:endParaRPr lang="en-US" sz="2800" dirty="0" smtClean="0">
              <a:latin typeface="+mj-lt"/>
            </a:endParaRPr>
          </a:p>
          <a:p>
            <a:pPr marL="0" indent="0">
              <a:buNone/>
            </a:pPr>
            <a:endParaRPr lang="en-US" sz="2800" dirty="0">
              <a:latin typeface="+mj-lt"/>
            </a:endParaRPr>
          </a:p>
          <a:p>
            <a:pPr marL="0" indent="0">
              <a:buNone/>
            </a:pPr>
            <a:r>
              <a:rPr lang="en-US" sz="1867" dirty="0" smtClean="0">
                <a:latin typeface="Calibri Light" panose="020F0302020204030204" pitchFamily="34" charset="0"/>
                <a:cs typeface="Calibri Light" panose="020F0302020204030204" pitchFamily="34" charset="0"/>
              </a:rPr>
              <a:t>Innovative Solutions:</a:t>
            </a:r>
          </a:p>
          <a:p>
            <a:r>
              <a:rPr lang="en-US" sz="1867" dirty="0" smtClean="0">
                <a:latin typeface="Calibri Light" panose="020F0302020204030204" pitchFamily="34" charset="0"/>
                <a:cs typeface="Calibri Light" panose="020F0302020204030204" pitchFamily="34" charset="0"/>
              </a:rPr>
              <a:t>Clearinghouse/Data Repository</a:t>
            </a:r>
          </a:p>
          <a:p>
            <a:r>
              <a:rPr lang="en-US" sz="1867" dirty="0" smtClean="0">
                <a:latin typeface="Calibri Light" panose="020F0302020204030204" pitchFamily="34" charset="0"/>
                <a:cs typeface="Calibri Light" panose="020F0302020204030204" pitchFamily="34" charset="0"/>
              </a:rPr>
              <a:t>Process Improvement</a:t>
            </a:r>
          </a:p>
          <a:p>
            <a:r>
              <a:rPr lang="en-US" sz="1867" dirty="0" smtClean="0">
                <a:latin typeface="Calibri Light" panose="020F0302020204030204" pitchFamily="34" charset="0"/>
                <a:cs typeface="Calibri Light" panose="020F0302020204030204" pitchFamily="34" charset="0"/>
              </a:rPr>
              <a:t>Enforcement</a:t>
            </a:r>
          </a:p>
          <a:p>
            <a:r>
              <a:rPr lang="en-US" sz="1867" dirty="0" smtClean="0">
                <a:latin typeface="Calibri Light" panose="020F0302020204030204" pitchFamily="34" charset="0"/>
                <a:cs typeface="Calibri Light" panose="020F0302020204030204" pitchFamily="34" charset="0"/>
              </a:rPr>
              <a:t>Education and Training</a:t>
            </a:r>
          </a:p>
        </p:txBody>
      </p:sp>
      <p:sp>
        <p:nvSpPr>
          <p:cNvPr id="4" name="Content Placeholder 2">
            <a:extLst>
              <a:ext uri="{FF2B5EF4-FFF2-40B4-BE49-F238E27FC236}">
                <a16:creationId xmlns:a16="http://schemas.microsoft.com/office/drawing/2014/main" xmlns="" id="{17FABDFC-3723-874E-81D8-293B3AC35748}"/>
              </a:ext>
            </a:extLst>
          </p:cNvPr>
          <p:cNvSpPr txBox="1">
            <a:spLocks/>
          </p:cNvSpPr>
          <p:nvPr/>
        </p:nvSpPr>
        <p:spPr bwMode="auto">
          <a:xfrm>
            <a:off x="4337648" y="1492368"/>
            <a:ext cx="3336985" cy="4295955"/>
          </a:xfrm>
          <a:prstGeom prst="rect">
            <a:avLst/>
          </a:prstGeom>
          <a:noFill/>
          <a:ln w="12700">
            <a:solidFill>
              <a:schemeClr val="accent3">
                <a:lumMod val="50000"/>
              </a:schemeClr>
            </a:solid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endParaRPr lang="en-US" sz="933" b="1" kern="0" dirty="0" smtClean="0"/>
          </a:p>
          <a:p>
            <a:pPr marL="0" indent="0">
              <a:buFontTx/>
              <a:buNone/>
            </a:pPr>
            <a:endParaRPr lang="en-US" sz="2800" kern="0" dirty="0" smtClean="0">
              <a:latin typeface="+mj-lt"/>
            </a:endParaRPr>
          </a:p>
          <a:p>
            <a:pPr marL="0" indent="0">
              <a:buFontTx/>
              <a:buNone/>
            </a:pPr>
            <a:endParaRPr lang="en-US" sz="2800" kern="0" dirty="0" smtClean="0">
              <a:latin typeface="+mj-lt"/>
            </a:endParaRPr>
          </a:p>
          <a:p>
            <a:pPr marL="0" indent="0">
              <a:buFontTx/>
              <a:buNone/>
            </a:pPr>
            <a:r>
              <a:rPr lang="en-US" sz="1867" kern="0" dirty="0" smtClean="0">
                <a:latin typeface="Calibri Light" panose="020F0302020204030204" pitchFamily="34" charset="0"/>
                <a:cs typeface="Calibri Light" panose="020F0302020204030204" pitchFamily="34" charset="0"/>
              </a:rPr>
              <a:t>Community Engagement:</a:t>
            </a:r>
          </a:p>
          <a:p>
            <a:r>
              <a:rPr lang="en-US" sz="1867" kern="0" dirty="0" smtClean="0">
                <a:latin typeface="Calibri Light" panose="020F0302020204030204" pitchFamily="34" charset="0"/>
                <a:cs typeface="Calibri Light" panose="020F0302020204030204" pitchFamily="34" charset="0"/>
              </a:rPr>
              <a:t>Collaboration and Inclusiveness</a:t>
            </a:r>
          </a:p>
          <a:p>
            <a:r>
              <a:rPr lang="en-US" sz="1867" kern="0" dirty="0" smtClean="0">
                <a:latin typeface="Calibri Light" panose="020F0302020204030204" pitchFamily="34" charset="0"/>
                <a:cs typeface="Calibri Light" panose="020F0302020204030204" pitchFamily="34" charset="0"/>
              </a:rPr>
              <a:t>Effective Communications</a:t>
            </a:r>
          </a:p>
          <a:p>
            <a:r>
              <a:rPr lang="en-US" sz="1867" kern="0" dirty="0" smtClean="0">
                <a:latin typeface="Calibri Light" panose="020F0302020204030204" pitchFamily="34" charset="0"/>
                <a:cs typeface="Calibri Light" panose="020F0302020204030204" pitchFamily="34" charset="0"/>
              </a:rPr>
              <a:t>Member Support</a:t>
            </a:r>
          </a:p>
          <a:p>
            <a:r>
              <a:rPr lang="en-US" sz="1867" kern="0" dirty="0" smtClean="0">
                <a:latin typeface="Calibri Light" panose="020F0302020204030204" pitchFamily="34" charset="0"/>
                <a:cs typeface="Calibri Light" panose="020F0302020204030204" pitchFamily="34" charset="0"/>
              </a:rPr>
              <a:t>Informed Community</a:t>
            </a:r>
          </a:p>
        </p:txBody>
      </p:sp>
      <p:sp>
        <p:nvSpPr>
          <p:cNvPr id="7" name="Content Placeholder 2">
            <a:extLst>
              <a:ext uri="{FF2B5EF4-FFF2-40B4-BE49-F238E27FC236}">
                <a16:creationId xmlns:a16="http://schemas.microsoft.com/office/drawing/2014/main" xmlns="" id="{17FABDFC-3723-874E-81D8-293B3AC35748}"/>
              </a:ext>
            </a:extLst>
          </p:cNvPr>
          <p:cNvSpPr txBox="1">
            <a:spLocks/>
          </p:cNvSpPr>
          <p:nvPr/>
        </p:nvSpPr>
        <p:spPr bwMode="auto">
          <a:xfrm>
            <a:off x="7901794" y="1492368"/>
            <a:ext cx="3336985" cy="4295955"/>
          </a:xfrm>
          <a:prstGeom prst="rect">
            <a:avLst/>
          </a:prstGeom>
          <a:noFill/>
          <a:ln w="12700">
            <a:solidFill>
              <a:schemeClr val="accent3">
                <a:lumMod val="50000"/>
              </a:schemeClr>
            </a:solid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endParaRPr lang="en-US" sz="933" b="1" kern="0" dirty="0" smtClean="0"/>
          </a:p>
          <a:p>
            <a:pPr marL="0" indent="0">
              <a:buFontTx/>
              <a:buNone/>
            </a:pPr>
            <a:endParaRPr lang="en-US" sz="2800" kern="0" dirty="0" smtClean="0">
              <a:latin typeface="+mj-lt"/>
            </a:endParaRPr>
          </a:p>
          <a:p>
            <a:pPr marL="0" indent="0">
              <a:buFontTx/>
              <a:buNone/>
            </a:pPr>
            <a:endParaRPr lang="en-US" sz="2800" kern="0" dirty="0" smtClean="0">
              <a:latin typeface="+mj-lt"/>
            </a:endParaRPr>
          </a:p>
          <a:p>
            <a:pPr marL="0" indent="0">
              <a:buFontTx/>
              <a:buNone/>
            </a:pPr>
            <a:r>
              <a:rPr lang="en-US" sz="1867" kern="0" dirty="0" smtClean="0">
                <a:latin typeface="Calibri Light" panose="020F0302020204030204" pitchFamily="34" charset="0"/>
                <a:cs typeface="Calibri Light" panose="020F0302020204030204" pitchFamily="34" charset="0"/>
              </a:rPr>
              <a:t>Sound Governance:</a:t>
            </a:r>
          </a:p>
          <a:p>
            <a:r>
              <a:rPr lang="en-US" sz="1867" kern="0" dirty="0" smtClean="0">
                <a:latin typeface="Calibri Light" panose="020F0302020204030204" pitchFamily="34" charset="0"/>
                <a:cs typeface="Calibri Light" panose="020F0302020204030204" pitchFamily="34" charset="0"/>
              </a:rPr>
              <a:t>Risk Management</a:t>
            </a:r>
          </a:p>
          <a:p>
            <a:r>
              <a:rPr lang="en-US" sz="1867" kern="0" dirty="0" smtClean="0">
                <a:latin typeface="Calibri Light" panose="020F0302020204030204" pitchFamily="34" charset="0"/>
                <a:cs typeface="Calibri Light" panose="020F0302020204030204" pitchFamily="34" charset="0"/>
              </a:rPr>
              <a:t>Fiscal Integrity</a:t>
            </a:r>
          </a:p>
          <a:p>
            <a:r>
              <a:rPr lang="en-US" sz="1867" kern="0" dirty="0" smtClean="0">
                <a:latin typeface="Calibri Light" panose="020F0302020204030204" pitchFamily="34" charset="0"/>
                <a:cs typeface="Calibri Light" panose="020F0302020204030204" pitchFamily="34" charset="0"/>
              </a:rPr>
              <a:t>Succession Planning</a:t>
            </a:r>
          </a:p>
          <a:p>
            <a:r>
              <a:rPr lang="en-US" sz="1867" kern="0" dirty="0" smtClean="0">
                <a:latin typeface="Calibri Light" panose="020F0302020204030204" pitchFamily="34" charset="0"/>
                <a:cs typeface="Calibri Light" panose="020F0302020204030204" pitchFamily="34" charset="0"/>
              </a:rPr>
              <a:t>Improving Knowledge of IRP</a:t>
            </a:r>
          </a:p>
          <a:p>
            <a:r>
              <a:rPr lang="en-US" sz="1867" kern="0" dirty="0" smtClean="0">
                <a:latin typeface="Calibri Light" panose="020F0302020204030204" pitchFamily="34" charset="0"/>
                <a:cs typeface="Calibri Light" panose="020F0302020204030204" pitchFamily="34" charset="0"/>
              </a:rPr>
              <a:t>Plan Integrity</a:t>
            </a:r>
          </a:p>
        </p:txBody>
      </p:sp>
      <p:pic>
        <p:nvPicPr>
          <p:cNvPr id="8" name="Picture 7"/>
          <p:cNvPicPr>
            <a:picLocks noChangeAspect="1"/>
          </p:cNvPicPr>
          <p:nvPr/>
        </p:nvPicPr>
        <p:blipFill>
          <a:blip r:embed="rId2"/>
          <a:stretch>
            <a:fillRect/>
          </a:stretch>
        </p:blipFill>
        <p:spPr>
          <a:xfrm>
            <a:off x="1350721" y="1516550"/>
            <a:ext cx="2380952" cy="914286"/>
          </a:xfrm>
          <a:prstGeom prst="rect">
            <a:avLst/>
          </a:prstGeom>
        </p:spPr>
      </p:pic>
      <p:pic>
        <p:nvPicPr>
          <p:cNvPr id="9" name="Picture 8"/>
          <p:cNvPicPr>
            <a:picLocks noChangeAspect="1"/>
          </p:cNvPicPr>
          <p:nvPr/>
        </p:nvPicPr>
        <p:blipFill>
          <a:blip r:embed="rId3"/>
          <a:stretch>
            <a:fillRect/>
          </a:stretch>
        </p:blipFill>
        <p:spPr>
          <a:xfrm>
            <a:off x="4772806" y="1516550"/>
            <a:ext cx="2466667" cy="985110"/>
          </a:xfrm>
          <a:prstGeom prst="rect">
            <a:avLst/>
          </a:prstGeom>
        </p:spPr>
      </p:pic>
      <p:pic>
        <p:nvPicPr>
          <p:cNvPr id="10" name="Picture 9"/>
          <p:cNvPicPr>
            <a:picLocks noChangeAspect="1"/>
          </p:cNvPicPr>
          <p:nvPr/>
        </p:nvPicPr>
        <p:blipFill>
          <a:blip r:embed="rId4"/>
          <a:stretch>
            <a:fillRect/>
          </a:stretch>
        </p:blipFill>
        <p:spPr>
          <a:xfrm>
            <a:off x="8241714" y="1516551"/>
            <a:ext cx="2657143" cy="914286"/>
          </a:xfrm>
          <a:prstGeom prst="rect">
            <a:avLst/>
          </a:prstGeom>
        </p:spPr>
      </p:pic>
    </p:spTree>
    <p:extLst>
      <p:ext uri="{BB962C8B-B14F-4D97-AF65-F5344CB8AC3E}">
        <p14:creationId xmlns:p14="http://schemas.microsoft.com/office/powerpoint/2010/main" val="28630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C5F5D-3961-1143-935E-0F4007AC8264}"/>
              </a:ext>
            </a:extLst>
          </p:cNvPr>
          <p:cNvSpPr>
            <a:spLocks noGrp="1"/>
          </p:cNvSpPr>
          <p:nvPr>
            <p:ph type="title"/>
          </p:nvPr>
        </p:nvSpPr>
        <p:spPr/>
        <p:txBody>
          <a:bodyPr/>
          <a:lstStyle/>
          <a:p>
            <a:r>
              <a:rPr lang="en-US" dirty="0" smtClean="0">
                <a:latin typeface="Calibri Light" panose="020F0302020204030204" pitchFamily="34" charset="0"/>
                <a:cs typeface="Calibri Light" panose="020F0302020204030204" pitchFamily="34" charset="0"/>
              </a:rPr>
              <a:t>So, how did we get here?</a:t>
            </a: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xmlns="" id="{17FABDFC-3723-874E-81D8-293B3AC35748}"/>
              </a:ext>
            </a:extLst>
          </p:cNvPr>
          <p:cNvSpPr>
            <a:spLocks noGrp="1"/>
          </p:cNvSpPr>
          <p:nvPr>
            <p:ph idx="1"/>
          </p:nvPr>
        </p:nvSpPr>
        <p:spPr>
          <a:xfrm>
            <a:off x="1274552" y="1777039"/>
            <a:ext cx="9642895" cy="4295955"/>
          </a:xfrm>
          <a:ln w="12700">
            <a:noFill/>
          </a:ln>
        </p:spPr>
        <p:txBody>
          <a:bodyPr>
            <a:normAutofit/>
          </a:bodyPr>
          <a:lstStyle/>
          <a:p>
            <a:pPr marL="0" indent="0">
              <a:buNone/>
            </a:pPr>
            <a:endParaRPr lang="en-US" sz="933" b="1" dirty="0" smtClean="0"/>
          </a:p>
          <a:p>
            <a:r>
              <a:rPr lang="en-US" sz="4000" dirty="0" smtClean="0">
                <a:latin typeface="Calibri Light" panose="020F0302020204030204" pitchFamily="34" charset="0"/>
                <a:cs typeface="Calibri Light" panose="020F0302020204030204" pitchFamily="34" charset="0"/>
              </a:rPr>
              <a:t>Board Directed Strategic Path Exercise</a:t>
            </a:r>
          </a:p>
          <a:p>
            <a:pPr lvl="1"/>
            <a:r>
              <a:rPr lang="en-US" sz="3600" dirty="0" smtClean="0">
                <a:latin typeface="Calibri Light" panose="020F0302020204030204" pitchFamily="34" charset="0"/>
                <a:cs typeface="Calibri Light" panose="020F0302020204030204" pitchFamily="34" charset="0"/>
              </a:rPr>
              <a:t>Included working with consultant</a:t>
            </a:r>
          </a:p>
          <a:p>
            <a:pPr lvl="1"/>
            <a:r>
              <a:rPr lang="en-US" sz="3600" dirty="0" smtClean="0">
                <a:latin typeface="Calibri Light" panose="020F0302020204030204" pitchFamily="34" charset="0"/>
                <a:cs typeface="Calibri Light" panose="020F0302020204030204" pitchFamily="34" charset="0"/>
              </a:rPr>
              <a:t>One on one stakeholder interviews</a:t>
            </a:r>
          </a:p>
          <a:p>
            <a:pPr lvl="1"/>
            <a:r>
              <a:rPr lang="en-US" sz="3600" dirty="0" smtClean="0">
                <a:latin typeface="Calibri Light" panose="020F0302020204030204" pitchFamily="34" charset="0"/>
                <a:cs typeface="Calibri Light" panose="020F0302020204030204" pitchFamily="34" charset="0"/>
              </a:rPr>
              <a:t>Membership survey</a:t>
            </a:r>
          </a:p>
          <a:p>
            <a:pPr lvl="1"/>
            <a:r>
              <a:rPr lang="en-US" sz="3600" dirty="0" smtClean="0">
                <a:latin typeface="Calibri Light" panose="020F0302020204030204" pitchFamily="34" charset="0"/>
                <a:cs typeface="Calibri Light" panose="020F0302020204030204" pitchFamily="34" charset="0"/>
              </a:rPr>
              <a:t>Meetings of Board to work through process</a:t>
            </a:r>
          </a:p>
        </p:txBody>
      </p:sp>
    </p:spTree>
    <p:extLst>
      <p:ext uri="{BB962C8B-B14F-4D97-AF65-F5344CB8AC3E}">
        <p14:creationId xmlns:p14="http://schemas.microsoft.com/office/powerpoint/2010/main" val="197939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C5F5D-3961-1143-935E-0F4007AC8264}"/>
              </a:ext>
            </a:extLst>
          </p:cNvPr>
          <p:cNvSpPr>
            <a:spLocks noGrp="1"/>
          </p:cNvSpPr>
          <p:nvPr>
            <p:ph type="title"/>
          </p:nvPr>
        </p:nvSpPr>
        <p:spPr/>
        <p:txBody>
          <a:bodyPr/>
          <a:lstStyle/>
          <a:p>
            <a:r>
              <a:rPr lang="en-US" dirty="0" smtClean="0">
                <a:latin typeface="Calibri Light" panose="020F0302020204030204" pitchFamily="34" charset="0"/>
                <a:cs typeface="Calibri Light" panose="020F0302020204030204" pitchFamily="34" charset="0"/>
              </a:rPr>
              <a:t>What we learned</a:t>
            </a: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xmlns="" id="{17FABDFC-3723-874E-81D8-293B3AC35748}"/>
              </a:ext>
            </a:extLst>
          </p:cNvPr>
          <p:cNvSpPr>
            <a:spLocks noGrp="1"/>
          </p:cNvSpPr>
          <p:nvPr>
            <p:ph idx="1"/>
          </p:nvPr>
        </p:nvSpPr>
        <p:spPr>
          <a:xfrm>
            <a:off x="914399" y="1457864"/>
            <a:ext cx="10446589" cy="4638136"/>
          </a:xfrm>
        </p:spPr>
        <p:txBody>
          <a:bodyPr>
            <a:normAutofit fontScale="85000" lnSpcReduction="20000"/>
          </a:bodyPr>
          <a:lstStyle/>
          <a:p>
            <a:pPr marL="0" indent="0">
              <a:buNone/>
            </a:pPr>
            <a:endParaRPr lang="en-US" sz="933" b="1" dirty="0" smtClean="0"/>
          </a:p>
          <a:p>
            <a:pPr marL="0" indent="0">
              <a:buNone/>
            </a:pPr>
            <a:r>
              <a:rPr lang="en-US" sz="2400" dirty="0" smtClean="0">
                <a:latin typeface="Calibri Light" panose="020F0302020204030204" pitchFamily="34" charset="0"/>
                <a:cs typeface="Calibri Light" panose="020F0302020204030204" pitchFamily="34" charset="0"/>
              </a:rPr>
              <a:t>IRP Today:</a:t>
            </a:r>
          </a:p>
          <a:p>
            <a:pPr marL="0" indent="0">
              <a:buNone/>
            </a:pPr>
            <a:endParaRPr lang="en-US" sz="500" dirty="0" smtClean="0">
              <a:latin typeface="Calibri Light" panose="020F0302020204030204" pitchFamily="34" charset="0"/>
              <a:cs typeface="Calibri Light" panose="020F0302020204030204" pitchFamily="34" charset="0"/>
            </a:endParaRPr>
          </a:p>
          <a:p>
            <a:pPr marL="0" indent="0">
              <a:buNone/>
            </a:pPr>
            <a:r>
              <a:rPr lang="en-US" sz="2100" dirty="0" smtClean="0">
                <a:latin typeface="Calibri Light" panose="020F0302020204030204" pitchFamily="34" charset="0"/>
                <a:cs typeface="Calibri Light" panose="020F0302020204030204" pitchFamily="34" charset="0"/>
              </a:rPr>
              <a:t>Today, the 48 contiguous United States, the District of Columbia and 10 Canadian provinces are all members of IRP and participate in the Plan, which authorizes registration of more than 2.95 million commercial vehicles and facilitates the collection and payments of more than $3 billon per year. </a:t>
            </a:r>
          </a:p>
          <a:p>
            <a:pPr marL="0" indent="0">
              <a:buNone/>
            </a:pPr>
            <a:endParaRPr lang="en-US" sz="1100" dirty="0" smtClean="0">
              <a:latin typeface="Calibri Light" panose="020F0302020204030204" pitchFamily="34" charset="0"/>
              <a:cs typeface="Calibri Light" panose="020F0302020204030204" pitchFamily="34" charset="0"/>
            </a:endParaRPr>
          </a:p>
          <a:p>
            <a:pPr marL="0" indent="0">
              <a:buNone/>
            </a:pPr>
            <a:r>
              <a:rPr lang="en-US" sz="2100" dirty="0" smtClean="0">
                <a:latin typeface="Calibri Light" panose="020F0302020204030204" pitchFamily="34" charset="0"/>
                <a:cs typeface="Calibri Light" panose="020F0302020204030204" pitchFamily="34" charset="0"/>
              </a:rPr>
              <a:t>Beyond these performance numbers, a recent IRP member survey confirms that IRP – the Plan and IRP, Inc. – are providing a valuable service to members and the industry as both an important agreement and highly effective organization. This includes important ongoing work on several modernization initiatives. Survey highlights include:</a:t>
            </a:r>
          </a:p>
          <a:p>
            <a:pPr marL="0" indent="0">
              <a:buNone/>
            </a:pPr>
            <a:endParaRPr lang="en-US" sz="1200" dirty="0" smtClean="0">
              <a:latin typeface="Calibri Light" panose="020F0302020204030204" pitchFamily="34" charset="0"/>
              <a:cs typeface="Calibri Light" panose="020F0302020204030204" pitchFamily="34" charset="0"/>
            </a:endParaRPr>
          </a:p>
          <a:p>
            <a:pPr lvl="1"/>
            <a:r>
              <a:rPr lang="en-US" sz="2100" b="1" i="1" dirty="0" smtClean="0">
                <a:solidFill>
                  <a:srgbClr val="FF0000"/>
                </a:solidFill>
                <a:latin typeface="Calibri Light" panose="020F0302020204030204" pitchFamily="34" charset="0"/>
                <a:cs typeface="Calibri Light" panose="020F0302020204030204" pitchFamily="34" charset="0"/>
              </a:rPr>
              <a:t>69% feel satisfied with IRP, Inc. </a:t>
            </a:r>
          </a:p>
          <a:p>
            <a:pPr lvl="1"/>
            <a:r>
              <a:rPr lang="en-US" sz="2100" b="1" i="1" dirty="0" smtClean="0">
                <a:solidFill>
                  <a:srgbClr val="FF0000"/>
                </a:solidFill>
                <a:latin typeface="Calibri Light" panose="020F0302020204030204" pitchFamily="34" charset="0"/>
                <a:cs typeface="Calibri Light" panose="020F0302020204030204" pitchFamily="34" charset="0"/>
              </a:rPr>
              <a:t>71% feel satisfied with IRP, the Plan.</a:t>
            </a:r>
          </a:p>
          <a:p>
            <a:pPr lvl="1"/>
            <a:r>
              <a:rPr lang="en-US" sz="2100" b="1" i="1" dirty="0" smtClean="0">
                <a:solidFill>
                  <a:srgbClr val="FF0000"/>
                </a:solidFill>
                <a:latin typeface="Calibri Light" panose="020F0302020204030204" pitchFamily="34" charset="0"/>
                <a:cs typeface="Calibri Light" panose="020F0302020204030204" pitchFamily="34" charset="0"/>
              </a:rPr>
              <a:t>79% feel IRP, Inc. brings value to their work institutions. </a:t>
            </a:r>
          </a:p>
          <a:p>
            <a:pPr lvl="1"/>
            <a:r>
              <a:rPr lang="en-US" sz="2100" b="1" i="1" dirty="0" smtClean="0">
                <a:solidFill>
                  <a:srgbClr val="FF0000"/>
                </a:solidFill>
                <a:latin typeface="Calibri Light" panose="020F0302020204030204" pitchFamily="34" charset="0"/>
                <a:cs typeface="Calibri Light" panose="020F0302020204030204" pitchFamily="34" charset="0"/>
              </a:rPr>
              <a:t>82% feel IRP, the Plan brings value to their work institutions.</a:t>
            </a:r>
          </a:p>
          <a:p>
            <a:pPr lvl="1"/>
            <a:r>
              <a:rPr lang="en-US" sz="2100" b="1" i="1" dirty="0" smtClean="0">
                <a:solidFill>
                  <a:srgbClr val="FF0000"/>
                </a:solidFill>
                <a:latin typeface="Calibri Light" panose="020F0302020204030204" pitchFamily="34" charset="0"/>
                <a:cs typeface="Calibri Light" panose="020F0302020204030204" pitchFamily="34" charset="0"/>
              </a:rPr>
              <a:t>87% feel the Plan supports jurisdictions and 78% feel the Plan supports industry.</a:t>
            </a:r>
          </a:p>
          <a:p>
            <a:pPr lvl="1"/>
            <a:r>
              <a:rPr lang="en-US" sz="2100" b="1" i="1" dirty="0" smtClean="0">
                <a:solidFill>
                  <a:srgbClr val="FF0000"/>
                </a:solidFill>
                <a:latin typeface="Calibri Light" panose="020F0302020204030204" pitchFamily="34" charset="0"/>
                <a:cs typeface="Calibri Light" panose="020F0302020204030204" pitchFamily="34" charset="0"/>
              </a:rPr>
              <a:t>There is great deal of support for IRP’s modernization initiatives.</a:t>
            </a:r>
          </a:p>
          <a:p>
            <a:pPr lvl="1"/>
            <a:r>
              <a:rPr lang="en-US" sz="2100" b="1" i="1" dirty="0" smtClean="0">
                <a:solidFill>
                  <a:srgbClr val="FF0000"/>
                </a:solidFill>
                <a:latin typeface="Calibri Light" panose="020F0302020204030204" pitchFamily="34" charset="0"/>
                <a:cs typeface="Calibri Light" panose="020F0302020204030204" pitchFamily="34" charset="0"/>
              </a:rPr>
              <a:t>Most member’s want IRP to stay ahead of the curve, and not get run over by it</a:t>
            </a:r>
            <a:r>
              <a:rPr lang="en-US" sz="2100" b="1" i="1" dirty="0" smtClean="0">
                <a:latin typeface="Calibri Light" panose="020F0302020204030204" pitchFamily="34" charset="0"/>
                <a:cs typeface="Calibri Light" panose="020F0302020204030204" pitchFamily="34" charset="0"/>
              </a:rPr>
              <a:t>.</a:t>
            </a:r>
          </a:p>
          <a:p>
            <a:pPr marL="457200" lvl="1" indent="0">
              <a:buNone/>
            </a:pPr>
            <a:endParaRPr lang="en-US" sz="21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9989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C5F5D-3961-1143-935E-0F4007AC8264}"/>
              </a:ext>
            </a:extLst>
          </p:cNvPr>
          <p:cNvSpPr>
            <a:spLocks noGrp="1"/>
          </p:cNvSpPr>
          <p:nvPr>
            <p:ph type="title"/>
          </p:nvPr>
        </p:nvSpPr>
        <p:spPr/>
        <p:txBody>
          <a:bodyPr/>
          <a:lstStyle/>
          <a:p>
            <a:r>
              <a:rPr lang="en-US" dirty="0" smtClean="0">
                <a:latin typeface="Calibri Light" panose="020F0302020204030204" pitchFamily="34" charset="0"/>
                <a:cs typeface="Calibri Light" panose="020F0302020204030204" pitchFamily="34" charset="0"/>
              </a:rPr>
              <a:t>What we learned</a:t>
            </a: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xmlns="" id="{17FABDFC-3723-874E-81D8-293B3AC35748}"/>
              </a:ext>
            </a:extLst>
          </p:cNvPr>
          <p:cNvSpPr>
            <a:spLocks noGrp="1"/>
          </p:cNvSpPr>
          <p:nvPr>
            <p:ph idx="1"/>
          </p:nvPr>
        </p:nvSpPr>
        <p:spPr/>
        <p:txBody>
          <a:bodyPr>
            <a:normAutofit fontScale="92500" lnSpcReduction="10000"/>
          </a:bodyPr>
          <a:lstStyle/>
          <a:p>
            <a:pPr marL="0" indent="0">
              <a:buNone/>
            </a:pPr>
            <a:endParaRPr lang="en-US" sz="533" dirty="0"/>
          </a:p>
          <a:p>
            <a:pPr marL="0" indent="0">
              <a:buNone/>
            </a:pPr>
            <a:r>
              <a:rPr lang="en-US" sz="1867" b="1" dirty="0">
                <a:latin typeface="Calibri Light" panose="020F0302020204030204" pitchFamily="34" charset="0"/>
                <a:cs typeface="Calibri Light" panose="020F0302020204030204" pitchFamily="34" charset="0"/>
              </a:rPr>
              <a:t>IRP’s Future: </a:t>
            </a:r>
          </a:p>
          <a:p>
            <a:pPr marL="0" indent="0">
              <a:buNone/>
            </a:pPr>
            <a:endParaRPr lang="en-US" sz="667" dirty="0">
              <a:latin typeface="Calibri Light" panose="020F0302020204030204" pitchFamily="34" charset="0"/>
              <a:cs typeface="Calibri Light" panose="020F0302020204030204" pitchFamily="34" charset="0"/>
            </a:endParaRPr>
          </a:p>
          <a:p>
            <a:pPr marL="0" indent="0">
              <a:buNone/>
            </a:pPr>
            <a:r>
              <a:rPr lang="en-US" sz="1800" b="1" dirty="0">
                <a:solidFill>
                  <a:srgbClr val="FF0000"/>
                </a:solidFill>
                <a:latin typeface="Calibri Light" panose="020F0302020204030204" pitchFamily="34" charset="0"/>
                <a:cs typeface="Calibri Light" panose="020F0302020204030204" pitchFamily="34" charset="0"/>
              </a:rPr>
              <a:t>IRP’s operational performance and findings from the recent member survey point to two major insights. First, IRP the Plan and IRP, Inc. are operating from a position of strength in terms of financial stability and member support. </a:t>
            </a:r>
            <a:r>
              <a:rPr lang="en-US" sz="1800" b="1" i="1" dirty="0">
                <a:solidFill>
                  <a:srgbClr val="0070C0"/>
                </a:solidFill>
                <a:latin typeface="Calibri Light" panose="020F0302020204030204" pitchFamily="34" charset="0"/>
                <a:cs typeface="Calibri Light" panose="020F0302020204030204" pitchFamily="34" charset="0"/>
              </a:rPr>
              <a:t>Second, the future represents the most significant challenge facing IRP - how to remain a vital resource to jurisdictional members and the industry in the face of major trends and marketplace shifts.</a:t>
            </a:r>
            <a:r>
              <a:rPr lang="en-US" sz="1800" dirty="0">
                <a:solidFill>
                  <a:srgbClr val="0070C0"/>
                </a:solidFill>
                <a:latin typeface="Calibri Light" panose="020F0302020204030204" pitchFamily="34" charset="0"/>
                <a:cs typeface="Calibri Light" panose="020F0302020204030204" pitchFamily="34" charset="0"/>
              </a:rPr>
              <a:t> </a:t>
            </a:r>
            <a:r>
              <a:rPr lang="en-US" sz="1600" dirty="0">
                <a:latin typeface="Calibri Light" panose="020F0302020204030204" pitchFamily="34" charset="0"/>
                <a:cs typeface="Calibri Light" panose="020F0302020204030204" pitchFamily="34" charset="0"/>
              </a:rPr>
              <a:t>The arrival of fully autonomous trucks, the growth of the Internet of Things (I of T), artificial intelligence, and blockchain technology will usher in significant changes to the industry and vehicle registration. The conclusion is that there is no better time for IRP to think about tomorrow than today.</a:t>
            </a:r>
          </a:p>
          <a:p>
            <a:pPr marL="0" indent="0">
              <a:buNone/>
            </a:pPr>
            <a:endParaRPr lang="en-US" sz="1067" b="1" dirty="0">
              <a:latin typeface="Calibri Light" panose="020F0302020204030204" pitchFamily="34" charset="0"/>
              <a:cs typeface="Calibri Light" panose="020F0302020204030204" pitchFamily="34" charset="0"/>
            </a:endParaRPr>
          </a:p>
          <a:p>
            <a:pPr marL="0" indent="0">
              <a:buNone/>
            </a:pPr>
            <a:endParaRPr lang="en-US" sz="533" dirty="0">
              <a:latin typeface="Calibri Light" panose="020F0302020204030204" pitchFamily="34" charset="0"/>
              <a:cs typeface="Calibri Light" panose="020F0302020204030204" pitchFamily="34" charset="0"/>
            </a:endParaRPr>
          </a:p>
          <a:p>
            <a:pPr marL="0" indent="0">
              <a:buNone/>
            </a:pPr>
            <a:r>
              <a:rPr lang="en-US" sz="1600" dirty="0">
                <a:latin typeface="Calibri Light" panose="020F0302020204030204" pitchFamily="34" charset="0"/>
                <a:cs typeface="Calibri Light" panose="020F0302020204030204" pitchFamily="34" charset="0"/>
              </a:rPr>
              <a:t>To this end, the IRP Board has outlined a planning process to map IRP’s future. The goal of this work is to formulate a long-term plan that will help IRP successfully navigate and leverage the major trends reshaping the commercial freight industry. The over-arching goal of this plan is to ensure that IRP not only maintains its relevancy, but becomes an even more valuable resource to its members and the industry.</a:t>
            </a:r>
          </a:p>
          <a:p>
            <a:pPr marL="0" indent="0">
              <a:buNone/>
            </a:pPr>
            <a:endParaRPr lang="en-US" sz="800" dirty="0">
              <a:latin typeface="Calibri Light" panose="020F0302020204030204" pitchFamily="34" charset="0"/>
              <a:cs typeface="Calibri Light" panose="020F0302020204030204" pitchFamily="34" charset="0"/>
            </a:endParaRPr>
          </a:p>
          <a:p>
            <a:pPr marL="0" indent="0">
              <a:buNone/>
            </a:pPr>
            <a:r>
              <a:rPr lang="en-US" sz="1600" dirty="0">
                <a:latin typeface="Calibri Light" panose="020F0302020204030204" pitchFamily="34" charset="0"/>
                <a:cs typeface="Calibri Light" panose="020F0302020204030204" pitchFamily="34" charset="0"/>
              </a:rPr>
              <a:t>During IRP’s past two annual meetings, IRP engaged SIR and its Institute for Tomorrow to share insights and lead member discussion on some of the key trends shaping the future of transportation. (Information on SIR can be found at </a:t>
            </a:r>
            <a:r>
              <a:rPr lang="en-US" sz="1600" dirty="0">
                <a:latin typeface="Calibri Light" panose="020F0302020204030204" pitchFamily="34" charset="0"/>
                <a:cs typeface="Calibri Light" panose="020F0302020204030204" pitchFamily="34" charset="0"/>
                <a:hlinkClick r:id="rId2"/>
              </a:rPr>
              <a:t>www.sirhq.com</a:t>
            </a:r>
            <a:r>
              <a:rPr lang="en-US" sz="1600" dirty="0">
                <a:latin typeface="Calibri Light" panose="020F0302020204030204" pitchFamily="34" charset="0"/>
                <a:cs typeface="Calibri Light" panose="020F0302020204030204" pitchFamily="34" charset="0"/>
              </a:rPr>
              <a:t> and </a:t>
            </a:r>
            <a:r>
              <a:rPr lang="en-US" sz="1600" dirty="0">
                <a:latin typeface="Calibri Light" panose="020F0302020204030204" pitchFamily="34" charset="0"/>
                <a:cs typeface="Calibri Light" panose="020F0302020204030204" pitchFamily="34" charset="0"/>
                <a:hlinkClick r:id="rId3"/>
              </a:rPr>
              <a:t>https://www.institutefortomorrow.com/</a:t>
            </a:r>
            <a:r>
              <a:rPr lang="en-US" sz="1600" dirty="0">
                <a:latin typeface="Calibri Light" panose="020F0302020204030204" pitchFamily="34" charset="0"/>
                <a:cs typeface="Calibri Light" panose="020F0302020204030204" pitchFamily="34" charset="0"/>
              </a:rPr>
              <a:t>)</a:t>
            </a:r>
          </a:p>
          <a:p>
            <a:pPr marL="0" indent="0">
              <a:buNone/>
            </a:pPr>
            <a:endParaRPr lang="en-US" sz="1600" dirty="0"/>
          </a:p>
          <a:p>
            <a:pPr marL="0" indent="0">
              <a:spcBef>
                <a:spcPts val="1600"/>
              </a:spcBef>
              <a:buNone/>
            </a:pPr>
            <a:endParaRPr lang="en-US" sz="1600" dirty="0"/>
          </a:p>
        </p:txBody>
      </p:sp>
    </p:spTree>
    <p:extLst>
      <p:ext uri="{BB962C8B-B14F-4D97-AF65-F5344CB8AC3E}">
        <p14:creationId xmlns:p14="http://schemas.microsoft.com/office/powerpoint/2010/main" val="72256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AMVA_IRP_Template">
  <a:themeElements>
    <a:clrScheme name="AAMVA_IR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MVA_IRP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AAMVA_IR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MVA_IRP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MVA_IRP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MVA_IRP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MVA_IRP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MVA_IRP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MVA_IRP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MVA_IRP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MVA_IRP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MVA_IRP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MVA_IRP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MVA_IRP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5958</TotalTime>
  <Words>1259</Words>
  <Application>Microsoft Office PowerPoint</Application>
  <PresentationFormat>Custom</PresentationFormat>
  <Paragraphs>206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AAMVA_IRP_Template</vt:lpstr>
      <vt:lpstr>IRP, Inc. Update</vt:lpstr>
      <vt:lpstr>IRP, Inc. Update</vt:lpstr>
      <vt:lpstr>IRP Clearinghouse Netting</vt:lpstr>
      <vt:lpstr>IRP, Inc. Update</vt:lpstr>
      <vt:lpstr>IRP, Inc. Road to the Future</vt:lpstr>
      <vt:lpstr>IRP Roadmap</vt:lpstr>
      <vt:lpstr>So, how did we get here?</vt:lpstr>
      <vt:lpstr>What we learned</vt:lpstr>
      <vt:lpstr>What we learned</vt:lpstr>
      <vt:lpstr>Most IRP Members Want IRP to Stay Ahead of the Curve, and Not Get Run Over by It.</vt:lpstr>
      <vt:lpstr>Member responses</vt:lpstr>
      <vt:lpstr>Major Initiatives</vt:lpstr>
      <vt:lpstr>Current Status of Initiatives</vt:lpstr>
      <vt:lpstr>Current Status of Initiatives</vt:lpstr>
      <vt:lpstr>Current Status of Initiatives</vt:lpstr>
      <vt:lpstr>Current Status of Initiatives</vt:lpstr>
      <vt:lpstr>Other Initiatives</vt:lpstr>
      <vt:lpstr>Membership Engagement</vt:lpstr>
      <vt:lpstr>IRP Website</vt:lpstr>
      <vt:lpstr>Upcoming IRP Events</vt:lpstr>
      <vt:lpstr>IRP Update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IRP, Inc. Update</dc:title>
  <dc:creator>Tim Adams</dc:creator>
  <cp:lastModifiedBy>Tammy Trinker</cp:lastModifiedBy>
  <cp:revision>33</cp:revision>
  <dcterms:created xsi:type="dcterms:W3CDTF">2019-07-26T16:33:48Z</dcterms:created>
  <dcterms:modified xsi:type="dcterms:W3CDTF">2019-08-26T20:21:40Z</dcterms:modified>
</cp:coreProperties>
</file>